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8" r:id="rId4"/>
    <p:sldId id="269" r:id="rId5"/>
    <p:sldId id="265" r:id="rId6"/>
    <p:sldId id="260" r:id="rId7"/>
    <p:sldId id="281" r:id="rId8"/>
    <p:sldId id="261" r:id="rId9"/>
    <p:sldId id="279" r:id="rId10"/>
    <p:sldId id="280" r:id="rId11"/>
    <p:sldId id="275" r:id="rId12"/>
    <p:sldId id="277" r:id="rId13"/>
    <p:sldId id="272" r:id="rId14"/>
    <p:sldId id="273" r:id="rId15"/>
    <p:sldId id="278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97F2CC-2B25-3C9E-7D20-87B054AF5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5B84D0A-B5BA-32E1-A8D4-0530ADFD9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1A064F-05C6-2D06-84F8-8EC9A80B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A4A-1B26-43C9-BE3F-20BF0B399C35}" type="datetimeFigureOut">
              <a:rPr lang="cs-CZ" smtClean="0"/>
              <a:t>11.06.2025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20829A-1EC0-24A4-14F8-BC37BD8D4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2CE971-A4AA-606D-AC7D-5D864E45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AA3-5FD5-4D52-9039-51AA3EF9BC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5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C0ED5A-7CEE-44AE-D4F7-37F26A164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16F3491-AD36-3748-D9E1-78E1ABB3C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2533F5-2021-BEB4-7887-BF67C1B7F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A4A-1B26-43C9-BE3F-20BF0B399C35}" type="datetimeFigureOut">
              <a:rPr lang="cs-CZ" smtClean="0"/>
              <a:t>11.06.2025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2DD83A-4D4B-1366-FA6B-190BC9587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553332-5A15-488A-96CA-E00E6482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AA3-5FD5-4D52-9039-51AA3EF9BC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44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F35F513-DAB4-6259-ABE2-D7FF522D3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EAC783A-722D-100D-449B-FAC2AFCA3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7AC4EA-2D29-8B97-AEB3-6348EB747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A4A-1B26-43C9-BE3F-20BF0B399C35}" type="datetimeFigureOut">
              <a:rPr lang="cs-CZ" smtClean="0"/>
              <a:t>11.06.2025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60C586-6707-B6FC-475B-9182F8D1D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E8A007-3584-230D-80C7-45F1FBD42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AA3-5FD5-4D52-9039-51AA3EF9BC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54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32582-766F-76AB-2133-EED5F3DD7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8DAD9C-26D0-3AF7-432E-69F12E238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05A12F-87A1-4388-937B-087ADB313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A4A-1B26-43C9-BE3F-20BF0B399C35}" type="datetimeFigureOut">
              <a:rPr lang="cs-CZ" smtClean="0"/>
              <a:t>11.06.2025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2CC75C-B293-7D0A-045A-7DB9FD2C9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09F3F8-C88C-8C0B-64D8-7D436B15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AA3-5FD5-4D52-9039-51AA3EF9BC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05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DF120D-0863-E4B0-CE6E-8150FBD7F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254166-14BD-483D-28A0-6214286B1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0BC2E4-974E-F439-0B78-9604EF17F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A4A-1B26-43C9-BE3F-20BF0B399C35}" type="datetimeFigureOut">
              <a:rPr lang="cs-CZ" smtClean="0"/>
              <a:t>11.06.2025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CD9736-87E4-57D9-EA53-BF3EB67BC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2A7E75-50C6-0ECE-DE00-1D46B20D0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AA3-5FD5-4D52-9039-51AA3EF9BC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83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E0ABF3-8DFB-0DCA-A0EC-7BE7BCD39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F44CB0-06C3-A990-97B1-ADBF628AF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FA19107-0659-C27C-D8B5-907133F46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F831D0-D617-9C94-35AD-00D07E977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A4A-1B26-43C9-BE3F-20BF0B399C35}" type="datetimeFigureOut">
              <a:rPr lang="cs-CZ" smtClean="0"/>
              <a:t>11.06.2025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5C77CE-D1FE-AEC0-8FCD-42741F1AD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9ED714-BAB8-A7B3-B04C-5F9B08218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AA3-5FD5-4D52-9039-51AA3EF9BC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65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A05054-C360-5C23-01EE-5E1E63A05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819BCE-1292-07D8-90D5-FF812EA89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CC91398-8600-F408-88F1-74F0725D8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963350D-1EEB-7874-48E3-29380259D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F840F62-9D71-1F70-1EDE-4FF785814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2E702E8-6F72-4B08-E68C-3DDBA2C99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A4A-1B26-43C9-BE3F-20BF0B399C35}" type="datetimeFigureOut">
              <a:rPr lang="cs-CZ" smtClean="0"/>
              <a:t>11.06.2025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FEF4F18-572C-E96C-A81C-F75022A2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97F17C8-2E7F-0382-DF2E-9751548B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AA3-5FD5-4D52-9039-51AA3EF9BC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140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7D8A79-04F2-C1A1-A069-F8A1C0494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F5770EA-B223-A7C5-6950-6BAF7D50C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A4A-1B26-43C9-BE3F-20BF0B399C35}" type="datetimeFigureOut">
              <a:rPr lang="cs-CZ" smtClean="0"/>
              <a:t>11.06.2025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B0488B8-F52B-8D4F-72B8-201CE4110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139BC92-7259-B74F-27D4-602F46340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AA3-5FD5-4D52-9039-51AA3EF9BC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16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C93239C-0DF7-4D3D-8B51-5AE5D787E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A4A-1B26-43C9-BE3F-20BF0B399C35}" type="datetimeFigureOut">
              <a:rPr lang="cs-CZ" smtClean="0"/>
              <a:t>11.06.2025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02A2118-8897-1760-596C-9F788BD9C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706911-3872-ED83-EEC3-03439496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AA3-5FD5-4D52-9039-51AA3EF9BC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44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57C056-80E7-45C8-570A-8D0E03E60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184C34-69DD-50CC-527B-8468849AA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7325072-6387-3E44-CC7B-50F4305DB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2EAF15-19CA-DA10-F395-CDA4114FA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A4A-1B26-43C9-BE3F-20BF0B399C35}" type="datetimeFigureOut">
              <a:rPr lang="cs-CZ" smtClean="0"/>
              <a:t>11.06.2025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C623EFC-0C21-FFE8-6E2F-956BD4595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2C7666-4096-FED0-C189-9F231C56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AA3-5FD5-4D52-9039-51AA3EF9BC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531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E01942-630F-0717-8CCE-429C5DA7D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98B7B8C-0282-7F6E-99D8-6B74DBFDE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623C4A9-AB3A-D6D0-B5C5-6283F2610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C5084F-A73C-4367-6A39-EA360466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66A4A-1B26-43C9-BE3F-20BF0B399C35}" type="datetimeFigureOut">
              <a:rPr lang="cs-CZ" smtClean="0"/>
              <a:t>11.06.2025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CEB8F6-F88C-1488-E509-5A6D01C4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3E04BF4-5E89-F2DE-D2A5-15BF7C93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EAAA3-5FD5-4D52-9039-51AA3EF9BC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18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45D32F4-A75B-C9A1-931E-18ADC665C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5A7A473-9ABD-8011-5B65-3AA16F63D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7D748C-F456-AF79-71C7-5AEF4EBEB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6A4A-1B26-43C9-BE3F-20BF0B399C35}" type="datetimeFigureOut">
              <a:rPr lang="cs-CZ" smtClean="0"/>
              <a:t>11.06.2025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162436-723D-138C-762E-F7387A420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1EF2DC-FD06-3ADB-48C9-37C769743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2EAAA3-5FD5-4D52-9039-51AA3EF9BC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17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etris.nkp.cz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pmk.gov.cz/tezauru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F0C132-8421-0997-3BC7-000E146E43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Pedagogická bibliografická databáze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9B031B2-70B8-CF1E-2060-051BC8E7A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1970"/>
            <a:ext cx="9144000" cy="595493"/>
          </a:xfrm>
        </p:spPr>
        <p:txBody>
          <a:bodyPr/>
          <a:lstStyle/>
          <a:p>
            <a:r>
              <a:rPr lang="cs-CZ" dirty="0"/>
              <a:t>Mgr. Lada Čubová</a:t>
            </a:r>
          </a:p>
        </p:txBody>
      </p:sp>
      <p:pic>
        <p:nvPicPr>
          <p:cNvPr id="5" name="Obrázek 4" descr="Obsah obrázku Písmo, text, log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061C8BA5-C779-569E-C5BE-65750B9AB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2" y="5257800"/>
            <a:ext cx="43338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33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0BA82B-2F4C-E714-8E4C-9FBA74556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Tezaurus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305AC6-ABEF-22AF-238E-FAAA6D116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tříděný slovník pedagogických a dalších vztažených termínů</a:t>
            </a:r>
          </a:p>
          <a:p>
            <a:r>
              <a:rPr lang="cs-CZ" dirty="0"/>
              <a:t>odráží nejen samotné pojmy, ale i jejich vztahy</a:t>
            </a:r>
          </a:p>
          <a:p>
            <a:r>
              <a:rPr lang="cs-CZ" dirty="0"/>
              <a:t>výrazy jsou v kontextu celé pedagogiky</a:t>
            </a:r>
          </a:p>
          <a:p>
            <a:r>
              <a:rPr lang="cs-CZ" dirty="0"/>
              <a:t>obsahuje ustálené termíny a jejich synonyma</a:t>
            </a:r>
          </a:p>
          <a:p>
            <a:r>
              <a:rPr lang="cs-CZ" dirty="0"/>
              <a:t>stromová struktura usnadňuje dohledání spojených pojmů</a:t>
            </a:r>
          </a:p>
          <a:p>
            <a:r>
              <a:rPr lang="cs-CZ" dirty="0"/>
              <a:t>snaha o konzistentní popis – označujeme deskriptorem, byť autor použil synonymum</a:t>
            </a:r>
          </a:p>
          <a:p>
            <a:r>
              <a:rPr lang="cs-CZ" dirty="0"/>
              <a:t>pomocníkem při katalogizaci tak při rešeršních službách</a:t>
            </a:r>
          </a:p>
          <a:p>
            <a:r>
              <a:rPr lang="cs-CZ" dirty="0"/>
              <a:t>základem ČPT byl pedagogický tezaurus TESE z projektu EURYDICE  (90. léta 20. století)</a:t>
            </a:r>
          </a:p>
        </p:txBody>
      </p:sp>
    </p:spTree>
    <p:extLst>
      <p:ext uri="{BB962C8B-B14F-4D97-AF65-F5344CB8AC3E}">
        <p14:creationId xmlns:p14="http://schemas.microsoft.com/office/powerpoint/2010/main" val="1238180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Tezaurus – zobrazení, vyhledávání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11989" y="1390215"/>
            <a:ext cx="4911302" cy="4761110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82ED415-5664-68C2-FF3D-04F687B1E5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644544" y="726171"/>
            <a:ext cx="2601721" cy="5766704"/>
          </a:xfrm>
        </p:spPr>
      </p:pic>
    </p:spTree>
    <p:extLst>
      <p:ext uri="{BB962C8B-B14F-4D97-AF65-F5344CB8AC3E}">
        <p14:creationId xmlns:p14="http://schemas.microsoft.com/office/powerpoint/2010/main" val="1318689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ANL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spolupráce sdílení záznamů – od r. 1994</a:t>
            </a:r>
          </a:p>
          <a:p>
            <a:r>
              <a:rPr lang="cs-CZ" dirty="0"/>
              <a:t>záznamy článků dle grafu od          r. 1956, avšak nejstarší záznamy z konce 19. stol. – výběrově, zejména retro komeniologie</a:t>
            </a:r>
          </a:p>
          <a:p>
            <a:r>
              <a:rPr lang="cs-CZ" dirty="0"/>
              <a:t>r. 2024 – odesláno 1320 záznamů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41896"/>
            <a:ext cx="5181600" cy="351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4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19294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Další z činností Oddělení bibliografie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6612" y="1384420"/>
            <a:ext cx="5157787" cy="446740"/>
          </a:xfrm>
        </p:spPr>
        <p:txBody>
          <a:bodyPr/>
          <a:lstStyle/>
          <a:p>
            <a:r>
              <a:rPr lang="cs-CZ" dirty="0"/>
              <a:t>Rešerše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6612" y="1856798"/>
            <a:ext cx="5157787" cy="406176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výběrová</a:t>
            </a:r>
          </a:p>
          <a:p>
            <a:pPr lvl="1"/>
            <a:r>
              <a:rPr lang="cs-CZ" dirty="0"/>
              <a:t>monografie z fondu PK</a:t>
            </a:r>
          </a:p>
          <a:p>
            <a:pPr lvl="1"/>
            <a:r>
              <a:rPr lang="cs-CZ" dirty="0"/>
              <a:t>články z fondu PK</a:t>
            </a:r>
          </a:p>
          <a:p>
            <a:pPr lvl="1"/>
            <a:r>
              <a:rPr lang="cs-CZ" dirty="0">
                <a:solidFill>
                  <a:srgbClr val="303030"/>
                </a:solidFill>
                <a:latin typeface="sourceSansPro"/>
              </a:rPr>
              <a:t>zahraniční článková </a:t>
            </a:r>
            <a:r>
              <a:rPr lang="cs-CZ" dirty="0" err="1">
                <a:solidFill>
                  <a:srgbClr val="303030"/>
                </a:solidFill>
                <a:latin typeface="sourceSansPro"/>
              </a:rPr>
              <a:t>dtb</a:t>
            </a:r>
            <a:r>
              <a:rPr lang="cs-CZ" dirty="0">
                <a:solidFill>
                  <a:srgbClr val="303030"/>
                </a:solidFill>
                <a:latin typeface="sourceSansPro"/>
              </a:rPr>
              <a:t>. </a:t>
            </a:r>
            <a:r>
              <a:rPr lang="pt-BR" dirty="0">
                <a:solidFill>
                  <a:srgbClr val="303030"/>
                </a:solidFill>
                <a:latin typeface="sourceSansPro"/>
              </a:rPr>
              <a:t>Taylor &amp; Francis, kolekce SS&amp;H</a:t>
            </a:r>
            <a:endParaRPr lang="cs-CZ" dirty="0"/>
          </a:p>
          <a:p>
            <a:r>
              <a:rPr lang="cs-CZ" dirty="0"/>
              <a:t>úplná</a:t>
            </a:r>
          </a:p>
          <a:p>
            <a:pPr lvl="1"/>
            <a:r>
              <a:rPr lang="en-US" dirty="0" err="1">
                <a:solidFill>
                  <a:srgbClr val="303030"/>
                </a:solidFill>
                <a:latin typeface="sourceSansPro"/>
              </a:rPr>
              <a:t>katalogy</a:t>
            </a:r>
            <a:r>
              <a:rPr lang="en-US" dirty="0">
                <a:solidFill>
                  <a:srgbClr val="303030"/>
                </a:solidFill>
                <a:latin typeface="sourceSansPro"/>
              </a:rPr>
              <a:t> PK, </a:t>
            </a:r>
            <a:r>
              <a:rPr lang="en-US" dirty="0" err="1">
                <a:solidFill>
                  <a:srgbClr val="303030"/>
                </a:solidFill>
                <a:latin typeface="sourceSansPro"/>
              </a:rPr>
              <a:t>Souborný</a:t>
            </a:r>
            <a:r>
              <a:rPr lang="en-US" dirty="0">
                <a:solidFill>
                  <a:srgbClr val="303030"/>
                </a:solidFill>
                <a:latin typeface="sourceSansPro"/>
              </a:rPr>
              <a:t> </a:t>
            </a:r>
            <a:r>
              <a:rPr lang="en-US" dirty="0" err="1">
                <a:solidFill>
                  <a:srgbClr val="303030"/>
                </a:solidFill>
                <a:latin typeface="sourceSansPro"/>
              </a:rPr>
              <a:t>katalog</a:t>
            </a:r>
            <a:r>
              <a:rPr lang="en-US" dirty="0">
                <a:solidFill>
                  <a:srgbClr val="303030"/>
                </a:solidFill>
                <a:latin typeface="sourceSansPro"/>
              </a:rPr>
              <a:t> ČR, </a:t>
            </a:r>
            <a:r>
              <a:rPr lang="en-US" dirty="0" err="1">
                <a:solidFill>
                  <a:srgbClr val="303030"/>
                </a:solidFill>
                <a:latin typeface="sourceSansPro"/>
              </a:rPr>
              <a:t>databáze</a:t>
            </a:r>
            <a:r>
              <a:rPr lang="en-US" dirty="0">
                <a:solidFill>
                  <a:srgbClr val="303030"/>
                </a:solidFill>
                <a:latin typeface="sourceSansPro"/>
              </a:rPr>
              <a:t> Taylor &amp; Francis SS&amp;H, open access </a:t>
            </a:r>
            <a:r>
              <a:rPr lang="en-US" dirty="0" err="1">
                <a:solidFill>
                  <a:srgbClr val="303030"/>
                </a:solidFill>
                <a:latin typeface="sourceSansPro"/>
              </a:rPr>
              <a:t>digitální</a:t>
            </a:r>
            <a:r>
              <a:rPr lang="en-US" dirty="0">
                <a:solidFill>
                  <a:srgbClr val="303030"/>
                </a:solidFill>
                <a:latin typeface="sourceSansPro"/>
              </a:rPr>
              <a:t> </a:t>
            </a:r>
            <a:r>
              <a:rPr lang="en-US" dirty="0" err="1">
                <a:solidFill>
                  <a:srgbClr val="303030"/>
                </a:solidFill>
                <a:latin typeface="sourceSansPro"/>
              </a:rPr>
              <a:t>zdroje</a:t>
            </a:r>
            <a:r>
              <a:rPr lang="en-US" dirty="0">
                <a:solidFill>
                  <a:srgbClr val="303030"/>
                </a:solidFill>
                <a:latin typeface="sourceSansPro"/>
              </a:rPr>
              <a:t>)</a:t>
            </a:r>
            <a:endParaRPr lang="cs-CZ" dirty="0">
              <a:solidFill>
                <a:srgbClr val="303030"/>
              </a:solidFill>
              <a:latin typeface="sourceSansPro"/>
            </a:endParaRPr>
          </a:p>
          <a:p>
            <a:r>
              <a:rPr lang="cs-CZ" dirty="0"/>
              <a:t>studenti, pedagogové, badatelé                 i odborná veřejnost</a:t>
            </a:r>
          </a:p>
          <a:p>
            <a:r>
              <a:rPr lang="cs-CZ" dirty="0"/>
              <a:t>r. 2024 – 52 rešerší</a:t>
            </a:r>
          </a:p>
          <a:p>
            <a:r>
              <a:rPr lang="cs-CZ" dirty="0"/>
              <a:t>r. 2025 – 30 rešerší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096000" y="1384420"/>
            <a:ext cx="5183188" cy="446740"/>
          </a:xfrm>
        </p:spPr>
        <p:txBody>
          <a:bodyPr/>
          <a:lstStyle/>
          <a:p>
            <a:r>
              <a:rPr lang="cs-CZ" dirty="0"/>
              <a:t>Novinky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69023" y="1856798"/>
            <a:ext cx="5333615" cy="2196269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týdenní/měsíční - novinky                             z excerpovaných českých                              a zahraničních periodik </a:t>
            </a:r>
          </a:p>
          <a:p>
            <a:r>
              <a:rPr lang="cs-CZ" dirty="0"/>
              <a:t>roční - bibliografický soupis Komeniologická literatura </a:t>
            </a:r>
          </a:p>
          <a:p>
            <a:r>
              <a:rPr lang="cs-CZ" dirty="0"/>
              <a:t>roční – bibliografický soupis                           z časopisu </a:t>
            </a:r>
            <a:r>
              <a:rPr lang="cs-CZ" dirty="0" err="1"/>
              <a:t>Lifelong</a:t>
            </a:r>
            <a:r>
              <a:rPr lang="cs-CZ" dirty="0"/>
              <a:t> learning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9BA4706-A6F5-6D7E-2DD0-537B63AB3A85}"/>
              </a:ext>
            </a:extLst>
          </p:cNvPr>
          <p:cNvSpPr txBox="1"/>
          <p:nvPr/>
        </p:nvSpPr>
        <p:spPr>
          <a:xfrm>
            <a:off x="6169024" y="4176394"/>
            <a:ext cx="40528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/>
              <a:t>Bibliografie</a:t>
            </a:r>
          </a:p>
        </p:txBody>
      </p:sp>
      <p:sp>
        <p:nvSpPr>
          <p:cNvPr id="11" name="Zástupný symbol pro obsah 5">
            <a:extLst>
              <a:ext uri="{FF2B5EF4-FFF2-40B4-BE49-F238E27FC236}">
                <a16:creationId xmlns:a16="http://schemas.microsoft.com/office/drawing/2014/main" id="{BFA01733-F4EE-44EE-EB91-F1CE5F56667D}"/>
              </a:ext>
            </a:extLst>
          </p:cNvPr>
          <p:cNvSpPr txBox="1">
            <a:spLocks/>
          </p:cNvSpPr>
          <p:nvPr/>
        </p:nvSpPr>
        <p:spPr>
          <a:xfrm>
            <a:off x="6169024" y="4761387"/>
            <a:ext cx="5186364" cy="188532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800" dirty="0"/>
              <a:t>bibliografie učebnic přírodopisu vydané v letech 1850-1950</a:t>
            </a:r>
          </a:p>
          <a:p>
            <a:r>
              <a:rPr lang="cs-CZ" sz="3800" dirty="0"/>
              <a:t>bibliografie </a:t>
            </a:r>
            <a:r>
              <a:rPr lang="cs-CZ" sz="3800" i="0" dirty="0">
                <a:effectLst/>
              </a:rPr>
              <a:t> západoukrajinských učebnic vydaných do roku 1918 a podkarpatoruských učebnic vydaných do roku 1938</a:t>
            </a:r>
            <a:endParaRPr lang="cs-CZ" sz="3800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6171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Řešíme, plánujeme, trápí nás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snížení počtu odebíraných časopisů</a:t>
            </a:r>
          </a:p>
          <a:p>
            <a:r>
              <a:rPr lang="cs-CZ" dirty="0"/>
              <a:t>snížení počtu excerpovaných článků vč. ne-úplnosti</a:t>
            </a:r>
          </a:p>
          <a:p>
            <a:r>
              <a:rPr lang="cs-CZ" dirty="0"/>
              <a:t>personální stránka</a:t>
            </a:r>
          </a:p>
          <a:p>
            <a:r>
              <a:rPr lang="cs-CZ" dirty="0"/>
              <a:t>katalogizační pravidla – manuály a metodiky</a:t>
            </a:r>
          </a:p>
          <a:p>
            <a:r>
              <a:rPr lang="cs-CZ" dirty="0"/>
              <a:t>forma propagace - novinek (kolekce), tezauru, PBD (web, </a:t>
            </a:r>
            <a:r>
              <a:rPr lang="cs-CZ" dirty="0" err="1"/>
              <a:t>soc.sítě</a:t>
            </a:r>
            <a:r>
              <a:rPr lang="cs-CZ" dirty="0"/>
              <a:t>, newsletter, školení, webináře aj.)</a:t>
            </a:r>
          </a:p>
          <a:p>
            <a:r>
              <a:rPr lang="cs-CZ" dirty="0"/>
              <a:t>vydání nových bibliografií </a:t>
            </a:r>
          </a:p>
          <a:p>
            <a:r>
              <a:rPr lang="cs-CZ" dirty="0"/>
              <a:t>metodická pomoc</a:t>
            </a:r>
          </a:p>
          <a:p>
            <a:r>
              <a:rPr lang="cs-CZ" dirty="0"/>
              <a:t>IA</a:t>
            </a:r>
          </a:p>
        </p:txBody>
      </p:sp>
    </p:spTree>
    <p:extLst>
      <p:ext uri="{BB962C8B-B14F-4D97-AF65-F5344CB8AC3E}">
        <p14:creationId xmlns:p14="http://schemas.microsoft.com/office/powerpoint/2010/main" val="110354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3956703"/>
            <a:ext cx="10515600" cy="1195432"/>
          </a:xfrm>
        </p:spPr>
        <p:txBody>
          <a:bodyPr>
            <a:normAutofit/>
          </a:bodyPr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5230026"/>
            <a:ext cx="10515600" cy="859624"/>
          </a:xfrm>
        </p:spPr>
        <p:txBody>
          <a:bodyPr/>
          <a:lstStyle/>
          <a:p>
            <a:r>
              <a:rPr lang="cs-CZ" dirty="0"/>
              <a:t>a předávám slovo kolegyni Mgr. Dagmar Petiškové, Ph.D</a:t>
            </a:r>
          </a:p>
        </p:txBody>
      </p:sp>
      <p:pic>
        <p:nvPicPr>
          <p:cNvPr id="4" name="Obrázek 3" descr="Obsah obrázku Písmo, text, log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DFC0E860-3098-1625-E100-BD208EDE2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2" y="839625"/>
            <a:ext cx="43338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2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Pedagogická knihovna - 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18801"/>
          </a:xfrm>
        </p:spPr>
        <p:txBody>
          <a:bodyPr>
            <a:normAutofit/>
          </a:bodyPr>
          <a:lstStyle/>
          <a:p>
            <a:r>
              <a:rPr lang="cs-CZ" sz="2700" dirty="0"/>
              <a:t>1903 – sjezd českého učitelstva  cíl: zřídit ústřední pedagogickou knihovnu</a:t>
            </a:r>
          </a:p>
          <a:p>
            <a:r>
              <a:rPr lang="cs-CZ" sz="2700" dirty="0"/>
              <a:t>1919 – založen Československý pedagogický ústav J.A.K. </a:t>
            </a:r>
            <a:r>
              <a:rPr lang="cs-CZ" sz="2700" dirty="0">
                <a:sym typeface="Wingdings" panose="05000000000000000000" pitchFamily="2" charset="2"/>
              </a:rPr>
              <a:t></a:t>
            </a:r>
            <a:r>
              <a:rPr lang="cs-CZ" sz="2700" dirty="0"/>
              <a:t> posléze i knihovna</a:t>
            </a:r>
          </a:p>
          <a:p>
            <a:r>
              <a:rPr lang="cs-CZ" sz="2700" dirty="0"/>
              <a:t>s cílem budovat fond knižní           a časopisecké literatury vhodné ke studiu pedagogiky a jejích věd pomocných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199" y="1825625"/>
            <a:ext cx="5558179" cy="407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9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Pedagogická knihovna - současnost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23" y="1578492"/>
            <a:ext cx="3589858" cy="4786478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540452"/>
            <a:ext cx="5181600" cy="486255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NPMK – Národní pedagogické muzeum a knihovna                                J. A. Komenského</a:t>
            </a:r>
          </a:p>
          <a:p>
            <a:r>
              <a:rPr lang="cs-CZ" dirty="0"/>
              <a:t>speciální odborná knihovna                    s celostátní působností pro oblast výchovy a vzdělávání zřizovaná MŠMT ČR</a:t>
            </a:r>
          </a:p>
          <a:p>
            <a:r>
              <a:rPr lang="cs-CZ" dirty="0"/>
              <a:t>fond cca 500 000 titulů</a:t>
            </a:r>
          </a:p>
          <a:p>
            <a:r>
              <a:rPr lang="cs-CZ" dirty="0"/>
              <a:t>monografie + periodika + přístupy do </a:t>
            </a:r>
            <a:r>
              <a:rPr lang="cs-CZ" dirty="0" err="1"/>
              <a:t>dtb</a:t>
            </a:r>
            <a:endParaRPr lang="cs-CZ" dirty="0"/>
          </a:p>
          <a:p>
            <a:r>
              <a:rPr lang="cs-CZ" dirty="0"/>
              <a:t>speciální fondy</a:t>
            </a:r>
          </a:p>
          <a:p>
            <a:pPr lvl="1"/>
            <a:r>
              <a:rPr lang="cs-CZ" dirty="0"/>
              <a:t>učebnice a VŠ skripta</a:t>
            </a:r>
          </a:p>
          <a:p>
            <a:pPr lvl="1"/>
            <a:r>
              <a:rPr lang="cs-CZ" dirty="0"/>
              <a:t>výroční zprávy škol</a:t>
            </a:r>
          </a:p>
          <a:p>
            <a:pPr lvl="1"/>
            <a:r>
              <a:rPr lang="cs-CZ" dirty="0"/>
              <a:t>knihy pro děti a mládež (V. F. Suk)</a:t>
            </a:r>
          </a:p>
          <a:p>
            <a:pPr lvl="1"/>
            <a:r>
              <a:rPr lang="cs-CZ" dirty="0" err="1"/>
              <a:t>Komeniana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041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Oddělení bibliografie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519057" cy="479289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130 odebíraných periodik vč. darem</a:t>
            </a:r>
          </a:p>
          <a:p>
            <a:r>
              <a:rPr lang="cs-CZ" dirty="0"/>
              <a:t>z toho 89 excerpovaných                         (ve 3 úrovních výběrovosti)</a:t>
            </a:r>
          </a:p>
          <a:p>
            <a:r>
              <a:rPr lang="cs-CZ" dirty="0"/>
              <a:t>zpracováváme články z časopisů, příspěvky ve sbornících a recenze</a:t>
            </a:r>
          </a:p>
          <a:p>
            <a:pPr lvl="1"/>
            <a:r>
              <a:rPr lang="cs-CZ" dirty="0"/>
              <a:t>z oblasti školství, jeho organizace               a řízení, </a:t>
            </a:r>
          </a:p>
          <a:p>
            <a:pPr lvl="1"/>
            <a:r>
              <a:rPr lang="cs-CZ" dirty="0"/>
              <a:t>o výuce a obsahu vyučovacích předmětů, </a:t>
            </a:r>
          </a:p>
          <a:p>
            <a:pPr lvl="1"/>
            <a:r>
              <a:rPr lang="cs-CZ" dirty="0"/>
              <a:t>o institucionální i rodinné výchově</a:t>
            </a:r>
          </a:p>
          <a:p>
            <a:pPr lvl="1"/>
            <a:r>
              <a:rPr lang="cs-CZ" dirty="0"/>
              <a:t>z příbuzných disciplín zahrnujících problematiku dětí, mládeže, rodiny aj.(psychologie, sociologie, andragogika) </a:t>
            </a:r>
          </a:p>
          <a:p>
            <a:pPr lvl="1"/>
            <a:r>
              <a:rPr lang="cs-CZ" dirty="0"/>
              <a:t>z oblasti komeniologie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885" y="1460985"/>
            <a:ext cx="3594667" cy="4792890"/>
          </a:xfrm>
        </p:spPr>
      </p:pic>
    </p:spTree>
    <p:extLst>
      <p:ext uri="{BB962C8B-B14F-4D97-AF65-F5344CB8AC3E}">
        <p14:creationId xmlns:p14="http://schemas.microsoft.com/office/powerpoint/2010/main" val="711646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PBD – pedagogická bibliografická databáze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bibliografické záznamy článků z časopisů, příspěvků ve sbornících a recenzí </a:t>
            </a:r>
          </a:p>
          <a:p>
            <a:r>
              <a:rPr lang="cs-CZ" dirty="0"/>
              <a:t>články z tištěných i elektronických časopisů domácí i zahraniční</a:t>
            </a:r>
          </a:p>
          <a:p>
            <a:r>
              <a:rPr lang="cs-CZ" dirty="0"/>
              <a:t>jazykové pokrytí: čeština, slovenština, angličtina, němčina, ruština, (ukrajinština)</a:t>
            </a:r>
          </a:p>
          <a:p>
            <a:r>
              <a:rPr lang="cs-CZ" dirty="0"/>
              <a:t>katalogizace v programu </a:t>
            </a:r>
            <a:r>
              <a:rPr lang="cs-CZ" dirty="0" err="1"/>
              <a:t>Verbis</a:t>
            </a:r>
            <a:endParaRPr lang="cs-CZ" dirty="0"/>
          </a:p>
          <a:p>
            <a:pPr lvl="1"/>
            <a:r>
              <a:rPr lang="cs-CZ" dirty="0"/>
              <a:t>články 			137 857 záznamů</a:t>
            </a:r>
          </a:p>
          <a:p>
            <a:pPr lvl="1"/>
            <a:r>
              <a:rPr lang="cs-CZ" dirty="0"/>
              <a:t>příspěvky 		     	     5 439 záznamů</a:t>
            </a:r>
          </a:p>
          <a:p>
            <a:pPr lvl="1"/>
            <a:r>
              <a:rPr lang="cs-CZ" dirty="0"/>
              <a:t>recenze 			     4 415 záznamů</a:t>
            </a:r>
          </a:p>
          <a:p>
            <a:r>
              <a:rPr lang="cs-CZ" dirty="0"/>
              <a:t>r. 2024 – zpracováno 1 388 záznamů</a:t>
            </a:r>
          </a:p>
          <a:p>
            <a:r>
              <a:rPr lang="cs-CZ" dirty="0"/>
              <a:t>záznamy jsou anotované + opatřeny deskriptory z pedagogického tezauru</a:t>
            </a:r>
          </a:p>
          <a:p>
            <a:r>
              <a:rPr lang="cs-CZ" dirty="0"/>
              <a:t>zpřístupněna prostřednictvím on-line katalogu na stránkách knihovny (</a:t>
            </a:r>
            <a:r>
              <a:rPr lang="cs-CZ" dirty="0" err="1"/>
              <a:t>Portaro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7035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6FFAAB-0EBD-656A-09F3-DD2BA94D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PBD – pedagogická bibliografická databáze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9F1112-24F9-0E0B-C87E-23348A311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PBD vznikla v roce 1990 – navazuje na dokumentační kartotéky</a:t>
            </a:r>
          </a:p>
          <a:p>
            <a:pPr lvl="1"/>
            <a:r>
              <a:rPr lang="cs-CZ" dirty="0"/>
              <a:t>předmětová </a:t>
            </a:r>
          </a:p>
          <a:p>
            <a:pPr lvl="1"/>
            <a:r>
              <a:rPr lang="cs-CZ" dirty="0"/>
              <a:t>jmenná kartotéka</a:t>
            </a:r>
          </a:p>
          <a:p>
            <a:r>
              <a:rPr lang="cs-CZ" dirty="0"/>
              <a:t>1. PC – zahájeno zpracování PBD v automatizovaném rešeršním systému vytvořeném na bázi systému CDS/ISIS</a:t>
            </a:r>
          </a:p>
          <a:p>
            <a:r>
              <a:rPr lang="cs-CZ" dirty="0"/>
              <a:t>do PBD přispívala i Státní pedagogická </a:t>
            </a:r>
            <a:r>
              <a:rPr lang="cs-CZ" dirty="0" err="1"/>
              <a:t>knižnica</a:t>
            </a:r>
            <a:r>
              <a:rPr lang="cs-CZ" dirty="0"/>
              <a:t> v Bratislavě, další pedagogické knihovny v ČR (od 90. let 20. století po cca. r. 2006, kdy jsme odešli od systému ISIS) a Národní ústav pro vzdělávání 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r. 2000 – projekt Digitalizace české pedagogické bibliografie 1960-1990 (</a:t>
            </a:r>
            <a:r>
              <a:rPr lang="cs-CZ" dirty="0" err="1">
                <a:hlinkClick r:id="rId2"/>
              </a:rPr>
              <a:t>RetrIS</a:t>
            </a:r>
            <a:r>
              <a:rPr lang="cs-CZ" dirty="0"/>
              <a:t>) – 400 000 záznamů</a:t>
            </a:r>
          </a:p>
          <a:p>
            <a:pPr lvl="1"/>
            <a:r>
              <a:rPr lang="cs-CZ" dirty="0"/>
              <a:t>Generální jmenný katalog historického fondu do r.1957</a:t>
            </a:r>
          </a:p>
          <a:p>
            <a:pPr lvl="1"/>
            <a:r>
              <a:rPr lang="cs-CZ" dirty="0"/>
              <a:t>Bibliografická kartotéka článkové pedagogické literatury (záznamy z let 1958-1990)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200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3A1499-52F7-CAE9-21D0-91AA353C0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PBD – pedagogická bibliografická databáze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B10258-2B5C-7D3B-FF60-0D25AD92A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36727"/>
            <a:ext cx="10206527" cy="2173807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od 50. let – vydáván Přehled pedagogické literatury v oddělení bibliografie a dokumentace (do r. 2004)</a:t>
            </a:r>
          </a:p>
          <a:p>
            <a:r>
              <a:rPr lang="cs-CZ" dirty="0"/>
              <a:t>nejstarší články v </a:t>
            </a:r>
            <a:r>
              <a:rPr lang="cs-CZ" dirty="0" err="1"/>
              <a:t>dtb</a:t>
            </a:r>
            <a:r>
              <a:rPr lang="cs-CZ" dirty="0"/>
              <a:t> z roku 1863 </a:t>
            </a:r>
          </a:p>
          <a:p>
            <a:r>
              <a:rPr lang="cs-CZ" dirty="0"/>
              <a:t>1863-1900 – 246 záznamů</a:t>
            </a:r>
          </a:p>
          <a:p>
            <a:r>
              <a:rPr lang="cs-CZ" dirty="0"/>
              <a:t>1900-1950 – 303 záznamů</a:t>
            </a:r>
          </a:p>
          <a:p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7A65C25-7733-424C-6D4B-A6D1559307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77014" y="4134369"/>
            <a:ext cx="8837971" cy="540181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C89CEE3-A774-490B-A1A1-E45AFB620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005" y="5695150"/>
            <a:ext cx="8837955" cy="54018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D1A2255-4063-BA5D-581E-409F34C19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005" y="4809487"/>
            <a:ext cx="8803987" cy="74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7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936D16-1B21-AE0F-4C2D-C84DE6D7C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Tezaurus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C84877-9454-57E5-F153-3E5262699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hlavní popisný nástroj v PK</a:t>
            </a:r>
          </a:p>
          <a:p>
            <a:r>
              <a:rPr lang="cs-CZ" dirty="0"/>
              <a:t>řízený slovník termínů (deskriptorů) z oblasti výchovy a vzdělávání (zejména)</a:t>
            </a:r>
          </a:p>
          <a:p>
            <a:r>
              <a:rPr lang="cs-CZ" dirty="0"/>
              <a:t>obsahuje 3 186 termínů</a:t>
            </a:r>
          </a:p>
          <a:p>
            <a:r>
              <a:rPr lang="cs-CZ" dirty="0"/>
              <a:t>forma</a:t>
            </a:r>
          </a:p>
          <a:p>
            <a:pPr lvl="1"/>
            <a:r>
              <a:rPr lang="cs-CZ" dirty="0"/>
              <a:t>abecední rejstřík</a:t>
            </a:r>
          </a:p>
          <a:p>
            <a:pPr lvl="1"/>
            <a:r>
              <a:rPr lang="cs-CZ" dirty="0"/>
              <a:t>systematická struktura v podobě stromu</a:t>
            </a:r>
          </a:p>
          <a:p>
            <a:r>
              <a:rPr lang="cs-CZ" dirty="0"/>
              <a:t>uspořádán do tematických celků = výchozích číslovaných kategorií = </a:t>
            </a:r>
            <a:r>
              <a:rPr lang="cs-CZ" dirty="0" err="1"/>
              <a:t>mikrotezaurů</a:t>
            </a:r>
            <a:r>
              <a:rPr lang="cs-CZ" dirty="0"/>
              <a:t> (37)</a:t>
            </a:r>
          </a:p>
          <a:p>
            <a:r>
              <a:rPr lang="cs-CZ" dirty="0" err="1"/>
              <a:t>mikrotezaury</a:t>
            </a:r>
            <a:r>
              <a:rPr lang="cs-CZ" dirty="0"/>
              <a:t> řadí, nepoužívají se k samotnému popisu</a:t>
            </a:r>
          </a:p>
          <a:p>
            <a:r>
              <a:rPr lang="cs-CZ" dirty="0"/>
              <a:t>nové webové zobrazení – r. 2024 – kol. Petr Savický </a:t>
            </a:r>
            <a:r>
              <a:rPr lang="cs-CZ" dirty="0">
                <a:hlinkClick r:id="rId2"/>
              </a:rPr>
              <a:t>https://npmk.gov.cz/tezaurus/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2162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EEFB27-4820-620B-1D9B-DF71C9405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Tezaurus - </a:t>
            </a:r>
            <a:r>
              <a:rPr lang="cs-CZ" dirty="0" err="1">
                <a:solidFill>
                  <a:schemeClr val="tx2"/>
                </a:solidFill>
              </a:rPr>
              <a:t>mikrotezaury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16" name="Zástupný obsah 15">
            <a:extLst>
              <a:ext uri="{FF2B5EF4-FFF2-40B4-BE49-F238E27FC236}">
                <a16:creationId xmlns:a16="http://schemas.microsoft.com/office/drawing/2014/main" id="{4F61A2F0-AC8A-6131-FC22-5FCA66A5A3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93965" y="1272472"/>
            <a:ext cx="2184441" cy="4904491"/>
          </a:xfrm>
        </p:spPr>
      </p:pic>
      <p:pic>
        <p:nvPicPr>
          <p:cNvPr id="14" name="Zástupný obsah 13">
            <a:extLst>
              <a:ext uri="{FF2B5EF4-FFF2-40B4-BE49-F238E27FC236}">
                <a16:creationId xmlns:a16="http://schemas.microsoft.com/office/drawing/2014/main" id="{601819DF-8233-CAEF-B520-C317E990D3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13594" y="1358628"/>
            <a:ext cx="2691692" cy="4818335"/>
          </a:xfrm>
        </p:spPr>
      </p:pic>
    </p:spTree>
    <p:extLst>
      <p:ext uri="{BB962C8B-B14F-4D97-AF65-F5344CB8AC3E}">
        <p14:creationId xmlns:p14="http://schemas.microsoft.com/office/powerpoint/2010/main" val="9067026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819</Words>
  <Application>Microsoft Office PowerPoint</Application>
  <PresentationFormat>Širokoúhlá obrazovka</PresentationFormat>
  <Paragraphs>104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sourceSansPro</vt:lpstr>
      <vt:lpstr>Wingdings</vt:lpstr>
      <vt:lpstr>Motiv Office</vt:lpstr>
      <vt:lpstr>Pedagogická bibliografická databáze</vt:lpstr>
      <vt:lpstr>Pedagogická knihovna - historie</vt:lpstr>
      <vt:lpstr>Pedagogická knihovna - současnost</vt:lpstr>
      <vt:lpstr>Oddělení bibliografie</vt:lpstr>
      <vt:lpstr>PBD – pedagogická bibliografická databáze</vt:lpstr>
      <vt:lpstr>PBD – pedagogická bibliografická databáze</vt:lpstr>
      <vt:lpstr>PBD – pedagogická bibliografická databáze</vt:lpstr>
      <vt:lpstr>Tezaurus</vt:lpstr>
      <vt:lpstr>Tezaurus - mikrotezaury</vt:lpstr>
      <vt:lpstr>Tezaurus</vt:lpstr>
      <vt:lpstr>Tezaurus – zobrazení, vyhledávání</vt:lpstr>
      <vt:lpstr>ANL</vt:lpstr>
      <vt:lpstr>Další z činností Oddělení bibliografie</vt:lpstr>
      <vt:lpstr>Řešíme, plánujeme, trápí nás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Pedagogická bibliografická databáze</dc:title>
  <dc:creator>Lada Čubová</dc:creator>
  <cp:lastModifiedBy>Lada Čubová</cp:lastModifiedBy>
  <cp:revision>30</cp:revision>
  <dcterms:created xsi:type="dcterms:W3CDTF">2025-06-09T11:23:14Z</dcterms:created>
  <dcterms:modified xsi:type="dcterms:W3CDTF">2025-06-11T05:51:31Z</dcterms:modified>
</cp:coreProperties>
</file>