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6" y="-90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71200" y="165600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638040" y="165600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04000" y="320148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71200" y="320148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638040" y="320148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504000" y="56556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571200" y="165600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638040" y="165600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04000" y="320148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571200" y="320148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638040" y="3201480"/>
            <a:ext cx="292068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4000" y="56556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152680" y="320148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cs-CZ" sz="4400" b="0" strike="noStrike" spc="-1">
              <a:solidFill>
                <a:srgbClr val="C7243A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656000"/>
            <a:ext cx="442692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4000" y="3201480"/>
            <a:ext cx="9071640" cy="14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294967295"/>
          <p:cNvPicPr/>
          <p:nvPr/>
        </p:nvPicPr>
        <p:blipFill>
          <a:blip r:embed="rId14"/>
          <a:stretch/>
        </p:blipFill>
        <p:spPr>
          <a:xfrm>
            <a:off x="0" y="5104800"/>
            <a:ext cx="10080000" cy="581040"/>
          </a:xfrm>
          <a:prstGeom prst="rect">
            <a:avLst/>
          </a:prstGeom>
          <a:ln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648000"/>
            <a:ext cx="9071640" cy="2736000"/>
          </a:xfrm>
          <a:prstGeom prst="rect">
            <a:avLst/>
          </a:prstGeom>
        </p:spPr>
        <p:txBody>
          <a:bodyPr lIns="72000" tIns="0" rIns="0" bIns="0" anchor="ctr"/>
          <a:lstStyle/>
          <a:p>
            <a:r>
              <a:rPr lang="cs-CZ" sz="4400" b="0" strike="noStrike" spc="-1">
                <a:solidFill>
                  <a:srgbClr val="FFFFFF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3816000" y="3600000"/>
            <a:ext cx="5255640" cy="129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06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Aft>
                <a:spcPts val="84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100" b="0" strike="noStrike" spc="-1">
                <a:latin typeface="Arial"/>
              </a:rPr>
              <a:t>Druhá úroveň</a:t>
            </a:r>
          </a:p>
          <a:p>
            <a:pPr marL="1296000" lvl="2" indent="-288000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Aft>
                <a:spcPts val="42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5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Šestá úroveň</a:t>
            </a:r>
          </a:p>
          <a:p>
            <a:pPr marL="3024000" lvl="6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strike="noStrike" spc="-1">
                <a:latin typeface="Arial"/>
              </a:rPr>
              <a:t>Sedmá úroveň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1728000" y="528408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4221000" y="5271840"/>
            <a:ext cx="3195000" cy="39096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cs-CZ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632000" y="5271840"/>
            <a:ext cx="2348280" cy="3909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82F97AF7-ED75-47FB-870F-E3C679981375}" type="slidenum">
              <a:rPr lang="cs-CZ" sz="1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" name="Obrázek 5"/>
          <p:cNvPicPr/>
          <p:nvPr/>
        </p:nvPicPr>
        <p:blipFill>
          <a:blip r:embed="rId15"/>
          <a:stretch/>
        </p:blipFill>
        <p:spPr>
          <a:xfrm>
            <a:off x="0" y="0"/>
            <a:ext cx="10080000" cy="324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ek 42"/>
          <p:cNvPicPr/>
          <p:nvPr/>
        </p:nvPicPr>
        <p:blipFill>
          <a:blip r:embed="rId14"/>
          <a:stretch/>
        </p:blipFill>
        <p:spPr>
          <a:xfrm>
            <a:off x="6120" y="0"/>
            <a:ext cx="10080000" cy="324000"/>
          </a:xfrm>
          <a:prstGeom prst="rect">
            <a:avLst/>
          </a:prstGeom>
          <a:ln>
            <a:noFill/>
          </a:ln>
        </p:spPr>
      </p:pic>
      <p:pic>
        <p:nvPicPr>
          <p:cNvPr id="44" name="Obrázek 43"/>
          <p:cNvPicPr/>
          <p:nvPr/>
        </p:nvPicPr>
        <p:blipFill>
          <a:blip r:embed="rId14"/>
          <a:stretch/>
        </p:blipFill>
        <p:spPr>
          <a:xfrm>
            <a:off x="6120" y="5357160"/>
            <a:ext cx="10080000" cy="32400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56556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 sz="4400" b="0" strike="noStrike" spc="-1">
                <a:solidFill>
                  <a:srgbClr val="C7243A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656000"/>
            <a:ext cx="9071640" cy="2958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008000" y="5400720"/>
            <a:ext cx="2240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latin typeface="Times New Roman"/>
              </a:rPr>
              <a:t> </a:t>
            </a:r>
          </a:p>
        </p:txBody>
      </p:sp>
      <p:sp>
        <p:nvSpPr>
          <p:cNvPr id="48" name="TextShape 4"/>
          <p:cNvSpPr txBox="1"/>
          <p:nvPr/>
        </p:nvSpPr>
        <p:spPr>
          <a:xfrm>
            <a:off x="172836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  <a:endParaRPr lang="cs-CZ" sz="1400" b="0" strike="noStrike" spc="-1">
              <a:latin typeface="Times New Roman"/>
            </a:endParaRPr>
          </a:p>
        </p:txBody>
      </p:sp>
      <p:sp>
        <p:nvSpPr>
          <p:cNvPr id="49" name="TextShape 5"/>
          <p:cNvSpPr txBox="1"/>
          <p:nvPr/>
        </p:nvSpPr>
        <p:spPr>
          <a:xfrm>
            <a:off x="4221360" y="540036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cs-CZ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  <a:endParaRPr lang="cs-CZ" sz="1400" b="0" strike="noStrike" spc="-1">
              <a:latin typeface="Times New Roman"/>
            </a:endParaRPr>
          </a:p>
        </p:txBody>
      </p:sp>
      <p:sp>
        <p:nvSpPr>
          <p:cNvPr id="50" name="TextShape 6"/>
          <p:cNvSpPr txBox="1"/>
          <p:nvPr/>
        </p:nvSpPr>
        <p:spPr>
          <a:xfrm>
            <a:off x="765972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/>
            <a:fld id="{F850BC2C-CADD-42E0-9232-3E954D2A3B95}" type="slidenum">
              <a:rPr lang="cs-CZ" sz="1400" b="0" strike="noStrike" spc="-1">
                <a:solidFill>
                  <a:srgbClr val="FFFFFF"/>
                </a:solidFill>
                <a:latin typeface="Times New Roman"/>
              </a:rPr>
              <a:pPr algn="r"/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sud.cz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7920" y="648000"/>
            <a:ext cx="9071640" cy="273600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r>
              <a:rPr lang="cs-CZ" sz="6000" b="1" strike="noStrike" spc="-1">
                <a:solidFill>
                  <a:srgbClr val="FFFFFF"/>
                </a:solidFill>
                <a:latin typeface="Arial"/>
              </a:rPr>
              <a:t>  Baví tě normalizace?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3816000" y="3600000"/>
            <a:ext cx="5255640" cy="12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/>
            <a:r>
              <a:rPr lang="cs-CZ" sz="2200" b="1" strike="noStrike" spc="-1">
                <a:latin typeface="Arial"/>
              </a:rPr>
              <a:t>Pavel Martinovský, </a:t>
            </a:r>
          </a:p>
          <a:p>
            <a:pPr algn="ctr"/>
            <a:r>
              <a:rPr lang="cs-CZ" sz="2200" b="1" strike="noStrike" spc="-1">
                <a:latin typeface="Arial"/>
              </a:rPr>
              <a:t>ZŠ Vratislavova, Praha 2 - Vyšehrad</a:t>
            </a:r>
          </a:p>
          <a:p>
            <a:pPr algn="ctr"/>
            <a:r>
              <a:rPr lang="cs-CZ" sz="2200" b="1" strike="noStrike" spc="-1">
                <a:latin typeface="Arial"/>
              </a:rPr>
              <a:t>Asociace učitelů dějepisu ČR, z.s.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Brno, Nová škola – DUHA; Brno, Nová škola </a:t>
            </a:r>
          </a:p>
        </p:txBody>
      </p:sp>
      <p:pic>
        <p:nvPicPr>
          <p:cNvPr id="106" name="Obrázek 105"/>
          <p:cNvPicPr/>
          <p:nvPr/>
        </p:nvPicPr>
        <p:blipFill>
          <a:blip r:embed="rId2" cstate="print"/>
          <a:stretch/>
        </p:blipFill>
        <p:spPr>
          <a:xfrm>
            <a:off x="360000" y="1433160"/>
            <a:ext cx="4798440" cy="3462840"/>
          </a:xfrm>
          <a:prstGeom prst="rect">
            <a:avLst/>
          </a:prstGeom>
          <a:ln>
            <a:noFill/>
          </a:ln>
        </p:spPr>
      </p:pic>
      <p:pic>
        <p:nvPicPr>
          <p:cNvPr id="107" name="Obrázek 106"/>
          <p:cNvPicPr/>
          <p:nvPr/>
        </p:nvPicPr>
        <p:blipFill>
          <a:blip r:embed="rId3" cstate="print"/>
          <a:stretch/>
        </p:blipFill>
        <p:spPr>
          <a:xfrm>
            <a:off x="5256000" y="1440000"/>
            <a:ext cx="4312440" cy="330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Dějepis 9.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Plzeň, Fraus 2017.</a:t>
            </a:r>
          </a:p>
        </p:txBody>
      </p:sp>
      <p:pic>
        <p:nvPicPr>
          <p:cNvPr id="109" name="Obrázek 108"/>
          <p:cNvPicPr/>
          <p:nvPr/>
        </p:nvPicPr>
        <p:blipFill>
          <a:blip r:embed="rId2" cstate="print"/>
          <a:stretch/>
        </p:blipFill>
        <p:spPr>
          <a:xfrm>
            <a:off x="2116440" y="1655640"/>
            <a:ext cx="5110560" cy="345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Moderní dějiny pro střední školy – učebnice a pracovní sešit.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Brno, Didaktis 2014.</a:t>
            </a:r>
            <a:endParaRPr lang="cs-CZ" sz="2000" b="1" strike="noStrike" spc="-1">
              <a:solidFill>
                <a:srgbClr val="C7243A"/>
              </a:solidFill>
              <a:latin typeface="Arial"/>
              <a:ea typeface="Arial"/>
            </a:endParaRPr>
          </a:p>
        </p:txBody>
      </p:sp>
      <p:pic>
        <p:nvPicPr>
          <p:cNvPr id="111" name="Obrázek 110"/>
          <p:cNvPicPr/>
          <p:nvPr/>
        </p:nvPicPr>
        <p:blipFill>
          <a:blip r:embed="rId2" cstate="print"/>
          <a:stretch/>
        </p:blipFill>
        <p:spPr>
          <a:xfrm>
            <a:off x="1800000" y="1512000"/>
            <a:ext cx="5127840" cy="346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  <a:ea typeface="Arial"/>
              </a:rPr>
              <a:t>Moderní dějiny pro střední školy – učebnice a pracovní sešit.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  <a:ea typeface="Arial"/>
              </a:rPr>
              <a:t>Brno, Didaktis 2014.</a:t>
            </a:r>
            <a:endParaRPr lang="cs-CZ" sz="2000" b="0" strike="noStrike" spc="-1">
              <a:solidFill>
                <a:srgbClr val="C7243A"/>
              </a:solidFill>
              <a:latin typeface="Arial"/>
            </a:endParaRPr>
          </a:p>
        </p:txBody>
      </p:sp>
      <p:pic>
        <p:nvPicPr>
          <p:cNvPr id="113" name="Obrázek 112"/>
          <p:cNvPicPr/>
          <p:nvPr/>
        </p:nvPicPr>
        <p:blipFill>
          <a:blip r:embed="rId2" cstate="print"/>
          <a:stretch/>
        </p:blipFill>
        <p:spPr>
          <a:xfrm>
            <a:off x="1571040" y="1655640"/>
            <a:ext cx="6162480" cy="338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  <a:ea typeface="Arial"/>
              </a:rPr>
              <a:t>Moderní dějiny pro střední školy – učebnice a pracovní sešit.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  <a:ea typeface="Arial"/>
              </a:rPr>
              <a:t>Brno, Didaktis 2014.</a:t>
            </a:r>
            <a:endParaRPr lang="cs-CZ" sz="2000" b="0" strike="noStrike" spc="-1">
              <a:solidFill>
                <a:srgbClr val="C7243A"/>
              </a:solidFill>
              <a:latin typeface="Arial"/>
            </a:endParaRPr>
          </a:p>
        </p:txBody>
      </p:sp>
      <p:pic>
        <p:nvPicPr>
          <p:cNvPr id="115" name="Obrázek 114"/>
          <p:cNvPicPr/>
          <p:nvPr/>
        </p:nvPicPr>
        <p:blipFill>
          <a:blip r:embed="rId2" cstate="print"/>
          <a:stretch/>
        </p:blipFill>
        <p:spPr>
          <a:xfrm>
            <a:off x="1033560" y="1655640"/>
            <a:ext cx="7003800" cy="345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Multimediální pomůcky</a:t>
            </a:r>
          </a:p>
        </p:txBody>
      </p:sp>
      <p:pic>
        <p:nvPicPr>
          <p:cNvPr id="117" name="Obrázek 116"/>
          <p:cNvPicPr/>
          <p:nvPr/>
        </p:nvPicPr>
        <p:blipFill>
          <a:blip r:embed="rId2" cstate="print"/>
          <a:stretch/>
        </p:blipFill>
        <p:spPr>
          <a:xfrm>
            <a:off x="1184040" y="1577160"/>
            <a:ext cx="4503960" cy="2958840"/>
          </a:xfrm>
          <a:prstGeom prst="rect">
            <a:avLst/>
          </a:prstGeom>
          <a:ln>
            <a:noFill/>
          </a:ln>
        </p:spPr>
      </p:pic>
      <p:pic>
        <p:nvPicPr>
          <p:cNvPr id="118" name="Obrázek 117"/>
          <p:cNvPicPr/>
          <p:nvPr/>
        </p:nvPicPr>
        <p:blipFill>
          <a:blip r:embed="rId3" cstate="print"/>
          <a:stretch/>
        </p:blipFill>
        <p:spPr>
          <a:xfrm>
            <a:off x="6120000" y="864000"/>
            <a:ext cx="2706120" cy="3654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Beneš, Zdeněk: Bod zlomu – léta 1968-70, generační zážitek a historická paměť, in Dvojí rok 1968? Praha 2010.</a:t>
            </a:r>
          </a:p>
        </p:txBody>
      </p:sp>
      <p:pic>
        <p:nvPicPr>
          <p:cNvPr id="120" name="Obrázek 119"/>
          <p:cNvPicPr/>
          <p:nvPr/>
        </p:nvPicPr>
        <p:blipFill>
          <a:blip r:embed="rId2"/>
          <a:stretch/>
        </p:blipFill>
        <p:spPr>
          <a:xfrm>
            <a:off x="1728000" y="1583640"/>
            <a:ext cx="5711040" cy="3312360"/>
          </a:xfrm>
          <a:prstGeom prst="rect">
            <a:avLst/>
          </a:prstGeom>
          <a:ln>
            <a:noFill/>
          </a:ln>
        </p:spPr>
      </p:pic>
      <p:sp>
        <p:nvSpPr>
          <p:cNvPr id="121" name="TextShape 2"/>
          <p:cNvSpPr txBox="1"/>
          <p:nvPr/>
        </p:nvSpPr>
        <p:spPr>
          <a:xfrm>
            <a:off x="2592000" y="4320000"/>
            <a:ext cx="5757120" cy="69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s-CZ" sz="1800" b="1" strike="noStrike" spc="-1">
                <a:solidFill>
                  <a:srgbClr val="FFFFFF"/>
                </a:solidFill>
                <a:latin typeface="Arial"/>
              </a:rPr>
              <a:t>Okupace Československa ve filmu Pelíšky</a:t>
            </a:r>
          </a:p>
          <a:p>
            <a:endParaRPr lang="cs-CZ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 dirty="0">
                <a:solidFill>
                  <a:srgbClr val="C7243A"/>
                </a:solidFill>
                <a:latin typeface="Arial"/>
              </a:rPr>
              <a:t>Mohla by Vás bavit současná výuka?</a:t>
            </a:r>
          </a:p>
        </p:txBody>
      </p:sp>
      <p:sp>
        <p:nvSpPr>
          <p:cNvPr id="123" name="TextShape 2"/>
          <p:cNvSpPr txBox="1"/>
          <p:nvPr/>
        </p:nvSpPr>
        <p:spPr>
          <a:xfrm>
            <a:off x="1008360" y="1656000"/>
            <a:ext cx="9071640" cy="295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cs-CZ" sz="2000" b="1" strike="noStrike" spc="-1" dirty="0">
                <a:latin typeface="Arial"/>
              </a:rPr>
              <a:t>Záleží jen na učiteli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cs-CZ" sz="2000" b="1" strike="noStrike" spc="-1" dirty="0">
                <a:latin typeface="Arial"/>
              </a:rPr>
              <a:t>(a vedení školy)...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000" b="1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000" b="1" strike="noStrike" spc="-1" dirty="0"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cs-CZ" sz="2000" b="1" strike="noStrike" spc="-1" dirty="0">
                <a:latin typeface="Arial"/>
              </a:rPr>
              <a:t>Děkuji za pozornost!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cs-CZ" sz="2000" b="1" strike="noStrike" spc="-1" dirty="0">
                <a:latin typeface="Arial"/>
                <a:hlinkClick r:id="rId2"/>
              </a:rPr>
              <a:t>www.</a:t>
            </a:r>
            <a:r>
              <a:rPr lang="cs-CZ" sz="2000" b="1" strike="noStrike" spc="-1" dirty="0" err="1">
                <a:latin typeface="Arial"/>
                <a:hlinkClick r:id="rId2"/>
              </a:rPr>
              <a:t>asud.cz</a:t>
            </a:r>
            <a:r>
              <a:rPr lang="cs-CZ" sz="2000" b="1" strike="noStrike" spc="-1" dirty="0">
                <a:latin typeface="Arial"/>
              </a:rPr>
              <a:t> 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cs-CZ" sz="2000" b="1" strike="noStrike" spc="-1" dirty="0">
              <a:latin typeface="Arial"/>
            </a:endParaRPr>
          </a:p>
        </p:txBody>
      </p:sp>
      <p:pic>
        <p:nvPicPr>
          <p:cNvPr id="124" name="Obrázek 123"/>
          <p:cNvPicPr/>
          <p:nvPr/>
        </p:nvPicPr>
        <p:blipFill>
          <a:blip r:embed="rId3" cstate="print"/>
          <a:stretch/>
        </p:blipFill>
        <p:spPr>
          <a:xfrm>
            <a:off x="5832000" y="648000"/>
            <a:ext cx="2904840" cy="433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Dějepis 9 prozatímní učební text dějepisu pro 9. ročník ZDŠ.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Praha 1975.</a:t>
            </a:r>
            <a:endParaRPr lang="cs-CZ" sz="2000" b="1" strike="noStrike" spc="-1">
              <a:solidFill>
                <a:srgbClr val="C7243A"/>
              </a:solidFill>
              <a:latin typeface="Arial"/>
              <a:ea typeface="Arial"/>
            </a:endParaRPr>
          </a:p>
        </p:txBody>
      </p:sp>
      <p:pic>
        <p:nvPicPr>
          <p:cNvPr id="90" name="Obrázek 89"/>
          <p:cNvPicPr/>
          <p:nvPr/>
        </p:nvPicPr>
        <p:blipFill>
          <a:blip r:embed="rId2" cstate="print"/>
          <a:stretch/>
        </p:blipFill>
        <p:spPr>
          <a:xfrm>
            <a:off x="1915920" y="1655640"/>
            <a:ext cx="6247080" cy="295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Dohnal, Miloň a kol.: Dějepis 8 - pro 8. ročník experimentálních škol.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Praha, SPN 1978.</a:t>
            </a:r>
            <a:endParaRPr lang="cs-CZ" sz="2000" b="1" strike="noStrike" spc="-1">
              <a:solidFill>
                <a:srgbClr val="C7243A"/>
              </a:solidFill>
              <a:latin typeface="Arial"/>
              <a:ea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04000" y="1656000"/>
            <a:ext cx="9071640" cy="35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cs-CZ" sz="2000" b="1" strike="noStrike" spc="-1">
                <a:latin typeface="Arial"/>
              </a:rPr>
              <a:t>1. Jaká trojí opozice proti vedoucí úloze KSČ se formovala na jaře 1968 </a:t>
            </a:r>
            <a:endParaRPr lang="cs-CZ" sz="2000" b="1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</a:rPr>
              <a:t>a v čem bylo její nebezpečí?</a:t>
            </a:r>
            <a:endParaRPr lang="cs-CZ" sz="2000" b="1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</a:rPr>
              <a:t>2. Proč došlo k zásahu spojeneckých vojsk v Československu v srpnu 1968?</a:t>
            </a:r>
            <a:endParaRPr lang="cs-CZ" sz="2000" b="1" strike="noStrike" spc="-1">
              <a:latin typeface="Arial"/>
              <a:ea typeface="Arial"/>
            </a:endParaRPr>
          </a:p>
          <a:p>
            <a:endParaRPr lang="cs-CZ" sz="2000" b="1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  <a:ea typeface="Arial"/>
              </a:rPr>
              <a:t>...protisocialistické síly usilovaly o izolaci naší republiky od ostatních států socialistického společenství... (s. 177)</a:t>
            </a:r>
          </a:p>
          <a:p>
            <a:endParaRPr lang="cs-CZ" sz="2000" b="1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  <a:ea typeface="Arial"/>
              </a:rPr>
              <a:t>(s.185) 3. Srovnejte sociální postavení a životní úroveň mladých manželství, rodin s více dětmi a starých lidí v buržoazním a socialistickém státě!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  <a:ea typeface="Arial"/>
              </a:rPr>
              <a:t>Dohnal, Miloň a kol.: Dějepis 8 - pro 8. ročník experimentálních škol.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  <a:ea typeface="Arial"/>
              </a:rPr>
              <a:t>Praha, SPN 1978.</a:t>
            </a:r>
            <a:endParaRPr lang="cs-CZ" sz="2000" b="0" strike="noStrike" spc="-1">
              <a:solidFill>
                <a:srgbClr val="C7243A"/>
              </a:solidFill>
              <a:latin typeface="Arial"/>
            </a:endParaRPr>
          </a:p>
        </p:txBody>
      </p:sp>
      <p:pic>
        <p:nvPicPr>
          <p:cNvPr id="94" name="Obrázek 93"/>
          <p:cNvPicPr/>
          <p:nvPr/>
        </p:nvPicPr>
        <p:blipFill>
          <a:blip r:embed="rId2" cstate="print"/>
          <a:stretch/>
        </p:blipFill>
        <p:spPr>
          <a:xfrm>
            <a:off x="1499040" y="1656000"/>
            <a:ext cx="7080840" cy="352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Čapek, Vratislav a kol.: Dějiny 19. a 20. století Dějepis pro dvouletá a tříletá střední odborná učiliště. Praha 1981.</a:t>
            </a:r>
            <a:endParaRPr lang="cs-CZ" sz="2000" b="1" strike="noStrike" spc="-1">
              <a:solidFill>
                <a:srgbClr val="C7243A"/>
              </a:solidFill>
              <a:latin typeface="Arial"/>
              <a:ea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504000" y="1656000"/>
            <a:ext cx="9071640" cy="352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r>
              <a:rPr lang="cs-CZ" sz="2000" b="1" strike="noStrike" spc="-1">
                <a:latin typeface="Arial"/>
              </a:rPr>
              <a:t>1. Které problémy ve vnitrostranickém životě, v ekonomice i v národnostní politice vedly ke vzniku krize ve straně a ve společnosti?</a:t>
            </a:r>
            <a:endParaRPr lang="cs-CZ" sz="2000" b="1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</a:rPr>
              <a:t>2. Proč byla nutná internacionální pomoc socialistickým silám v Československu v roce 1968?	(s. 211)</a:t>
            </a:r>
            <a:endParaRPr lang="cs-CZ" sz="2000" b="1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  <a:ea typeface="Arial"/>
              </a:rPr>
              <a:t>Normalizace: ...budeme pokračovat v budování vyspělé socialistické společnosti. (s. 216)</a:t>
            </a:r>
            <a:endParaRPr lang="cs-CZ" sz="2000" b="0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  <a:ea typeface="Arial"/>
              </a:rPr>
              <a:t>Otázky (s. 218)</a:t>
            </a:r>
            <a:endParaRPr lang="cs-CZ" sz="2000" b="0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  <a:ea typeface="Arial"/>
              </a:rPr>
              <a:t>1. Kdy se konal XIV., XV. a XVI. sjezd KSČ, čím se lišily a v čem se jejich linie shodovala?</a:t>
            </a:r>
            <a:endParaRPr lang="cs-CZ" sz="2000" b="0" strike="noStrike" spc="-1">
              <a:latin typeface="Arial"/>
              <a:ea typeface="Arial"/>
            </a:endParaRPr>
          </a:p>
          <a:p>
            <a:r>
              <a:rPr lang="cs-CZ" sz="2000" b="1" strike="noStrike" spc="-1">
                <a:latin typeface="Arial"/>
                <a:ea typeface="Arial"/>
              </a:rPr>
              <a:t>2. Kdy se stal G. Husák generálním tajemníkem KSČ a kdy prezidentem ČSSR? Jakou úlohu hrál G. Husák v našem politickém vývoji od r. 1943, zejména od r. 1968?</a:t>
            </a:r>
            <a:endParaRPr lang="cs-CZ" sz="2000" b="0" strike="noStrike" spc="-1">
              <a:latin typeface="Arial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  <a:ea typeface="Arial"/>
              </a:rPr>
              <a:t>Valachová A. a Vanát I.: Dejepis na pomoc učitel‘om - odborno-metodická príručka na vyučovanie v 3. a 4. ročníku gymnázií II. časť. Bratislava 1977.</a:t>
            </a:r>
          </a:p>
        </p:txBody>
      </p:sp>
      <p:pic>
        <p:nvPicPr>
          <p:cNvPr id="98" name="Obrázek 97"/>
          <p:cNvPicPr/>
          <p:nvPr/>
        </p:nvPicPr>
        <p:blipFill>
          <a:blip r:embed="rId2" cstate="print"/>
          <a:stretch/>
        </p:blipFill>
        <p:spPr>
          <a:xfrm>
            <a:off x="2739240" y="1655640"/>
            <a:ext cx="4600800" cy="295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Po roce 1989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504000" y="1656000"/>
            <a:ext cx="9071640" cy="295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cs-CZ" sz="2000" b="1" strike="noStrike" spc="-1" dirty="0">
                <a:latin typeface="Arial"/>
              </a:rPr>
              <a:t>originální filmový týdeník, </a:t>
            </a:r>
          </a:p>
          <a:p>
            <a:r>
              <a:rPr lang="cs-CZ" sz="2000" b="1" strike="noStrike" spc="-1" dirty="0">
                <a:latin typeface="Arial"/>
              </a:rPr>
              <a:t>časopisy, dobový tisk, textové a filmové dokumenty,</a:t>
            </a:r>
          </a:p>
          <a:p>
            <a:r>
              <a:rPr lang="cs-CZ" sz="2000" b="1" strike="noStrike" spc="-1" dirty="0">
                <a:latin typeface="Arial"/>
              </a:rPr>
              <a:t>internet,  učebnice, atlasy,</a:t>
            </a:r>
          </a:p>
          <a:p>
            <a:r>
              <a:rPr lang="cs-CZ" sz="2000" b="1" strike="noStrike" spc="-1" dirty="0">
                <a:latin typeface="Arial"/>
              </a:rPr>
              <a:t>karikatury, fotografie,</a:t>
            </a:r>
          </a:p>
          <a:p>
            <a:r>
              <a:rPr lang="cs-CZ" sz="2000" b="1" strike="noStrike" spc="-1" dirty="0">
                <a:latin typeface="Arial"/>
              </a:rPr>
              <a:t>DVD od </a:t>
            </a:r>
            <a:r>
              <a:rPr lang="cs-CZ" sz="2000" b="1" strike="noStrike" spc="-1" dirty="0" err="1">
                <a:latin typeface="Arial"/>
              </a:rPr>
              <a:t>ÚSTRu</a:t>
            </a:r>
            <a:r>
              <a:rPr lang="cs-CZ" sz="2000" b="1" strike="noStrike" spc="-1" dirty="0">
                <a:latin typeface="Arial"/>
              </a:rPr>
              <a:t>, portál Jeden svět na školách, portál Moderní dějiny,</a:t>
            </a:r>
          </a:p>
          <a:p>
            <a:r>
              <a:rPr lang="cs-CZ" sz="2000" b="1" strike="noStrike" spc="-1" dirty="0" err="1">
                <a:latin typeface="Arial"/>
              </a:rPr>
              <a:t>stream</a:t>
            </a:r>
            <a:r>
              <a:rPr lang="cs-CZ" sz="2000" b="1" strike="noStrike" spc="-1" dirty="0">
                <a:latin typeface="Arial"/>
              </a:rPr>
              <a:t> – Slavné dny, vzpomínky pamětníků, vlastní vzpomínky,</a:t>
            </a:r>
          </a:p>
          <a:p>
            <a:r>
              <a:rPr lang="cs-CZ" sz="2000" b="1" strike="noStrike" spc="-1" dirty="0">
                <a:latin typeface="Arial"/>
              </a:rPr>
              <a:t>RWCT metody (evokace, uvědomění si, reflexe), dramatizace,</a:t>
            </a:r>
          </a:p>
          <a:p>
            <a:r>
              <a:rPr lang="cs-CZ" sz="2000" b="1" strike="noStrike" spc="-1" dirty="0">
                <a:latin typeface="Arial"/>
              </a:rPr>
              <a:t>skupinová práce – tvorba plakátů, videa, časové osy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Burešová, Jana a Hýsek, Ondřej: Dějepis 9 (moderní dějiny).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Olomouc, Prodos 2008.</a:t>
            </a:r>
          </a:p>
        </p:txBody>
      </p:sp>
      <p:sp>
        <p:nvSpPr>
          <p:cNvPr id="102" name="TextShape 2"/>
          <p:cNvSpPr txBox="1"/>
          <p:nvPr/>
        </p:nvSpPr>
        <p:spPr>
          <a:xfrm>
            <a:off x="504000" y="1656000"/>
            <a:ext cx="9071640" cy="295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r>
              <a:rPr lang="cs-CZ" sz="3200" b="1" strike="noStrike" spc="-1">
                <a:latin typeface="Ubuntu"/>
              </a:rPr>
              <a:t>Na podporu direktivního komunistického režimu zasáhl Sovětský svaz vojenským vpádem do Československa v noci na 21. srpna 1968. K vpádu do Československa byly přinuceny i armády dalších států Varšavské smlouvy. (s. 111)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Burešová, Jana a Hýsek, Ondřej: Dějepis 9 (moderní dějiny).</a:t>
            </a:r>
            <a:r>
              <a:t/>
            </a:r>
            <a:br/>
            <a:r>
              <a:rPr lang="cs-CZ" sz="2000" b="1" strike="noStrike" spc="-1">
                <a:solidFill>
                  <a:srgbClr val="C7243A"/>
                </a:solidFill>
                <a:latin typeface="Arial"/>
              </a:rPr>
              <a:t>Olomouc, Prodos 2008.</a:t>
            </a:r>
            <a:endParaRPr lang="cs-CZ" sz="2000" b="0" strike="noStrike" spc="-1">
              <a:solidFill>
                <a:srgbClr val="C7243A"/>
              </a:solidFill>
              <a:latin typeface="Arial"/>
            </a:endParaRPr>
          </a:p>
        </p:txBody>
      </p:sp>
      <p:pic>
        <p:nvPicPr>
          <p:cNvPr id="104" name="Obrázek 103"/>
          <p:cNvPicPr/>
          <p:nvPr/>
        </p:nvPicPr>
        <p:blipFill>
          <a:blip r:embed="rId2" cstate="print"/>
          <a:stretch/>
        </p:blipFill>
        <p:spPr>
          <a:xfrm>
            <a:off x="2806560" y="1655640"/>
            <a:ext cx="4465800" cy="295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372</Words>
  <Application>LibreOffice/6.0.6.2$Linux_X86_64 LibreOffice_project/00m0$Build-2</Application>
  <PresentationFormat>Vlastní</PresentationFormat>
  <Paragraphs>49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Classy Red</dc:title>
  <dc:subject/>
  <dc:creator/>
  <dc:description/>
  <cp:lastModifiedBy>pmartinovsky</cp:lastModifiedBy>
  <cp:revision>18</cp:revision>
  <dcterms:created xsi:type="dcterms:W3CDTF">2018-10-01T20:55:49Z</dcterms:created>
  <dcterms:modified xsi:type="dcterms:W3CDTF">2018-10-02T07:01:07Z</dcterms:modified>
  <dc:language>cs-CZ</dc:language>
</cp:coreProperties>
</file>