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dirty="0" smtClean="0">
                <a:latin typeface="Comic Sans MS" panose="030F0702030302020204" pitchFamily="66" charset="0"/>
              </a:rPr>
              <a:t>Návštěvnost edukačních programů Husitského muzea v Táboře</a:t>
            </a:r>
            <a:endParaRPr lang="cs-CZ" sz="1600" dirty="0">
              <a:latin typeface="Comic Sans MS" panose="030F0702030302020204" pitchFamily="66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9560162401574806E-2"/>
          <c:y val="0.10219930473675537"/>
          <c:w val="0.93325233759842519"/>
          <c:h val="0.768494354792424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Rok 2013</c:v>
                </c:pt>
                <c:pt idx="1">
                  <c:v>Rok 2014</c:v>
                </c:pt>
                <c:pt idx="2">
                  <c:v>Rok 2015</c:v>
                </c:pt>
                <c:pt idx="3">
                  <c:v>Rok 2016</c:v>
                </c:pt>
                <c:pt idx="4">
                  <c:v>Rok 2017</c:v>
                </c:pt>
                <c:pt idx="5">
                  <c:v>Rok 2018, 1. pololetí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979</c:v>
                </c:pt>
                <c:pt idx="1">
                  <c:v>1453</c:v>
                </c:pt>
                <c:pt idx="2">
                  <c:v>1112</c:v>
                </c:pt>
                <c:pt idx="3">
                  <c:v>1301</c:v>
                </c:pt>
                <c:pt idx="4">
                  <c:v>2769</c:v>
                </c:pt>
                <c:pt idx="5">
                  <c:v>2777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783904"/>
        <c:axId val="155784288"/>
      </c:barChart>
      <c:catAx>
        <c:axId val="15578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784288"/>
        <c:crosses val="autoZero"/>
        <c:auto val="1"/>
        <c:lblAlgn val="ctr"/>
        <c:lblOffset val="100"/>
        <c:noMultiLvlLbl val="0"/>
      </c:catAx>
      <c:valAx>
        <c:axId val="15578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78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66F0-5C72-4E42-B5CE-633AC971E155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C889-FED9-4BBF-A392-AE7287F66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3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66F0-5C72-4E42-B5CE-633AC971E155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C889-FED9-4BBF-A392-AE7287F66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26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66F0-5C72-4E42-B5CE-633AC971E155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C889-FED9-4BBF-A392-AE7287F66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74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66F0-5C72-4E42-B5CE-633AC971E155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C889-FED9-4BBF-A392-AE7287F66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58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66F0-5C72-4E42-B5CE-633AC971E155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C889-FED9-4BBF-A392-AE7287F66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50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66F0-5C72-4E42-B5CE-633AC971E155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C889-FED9-4BBF-A392-AE7287F66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78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66F0-5C72-4E42-B5CE-633AC971E155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C889-FED9-4BBF-A392-AE7287F66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15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66F0-5C72-4E42-B5CE-633AC971E155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C889-FED9-4BBF-A392-AE7287F66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0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66F0-5C72-4E42-B5CE-633AC971E155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C889-FED9-4BBF-A392-AE7287F66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49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66F0-5C72-4E42-B5CE-633AC971E155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C889-FED9-4BBF-A392-AE7287F66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07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66F0-5C72-4E42-B5CE-633AC971E155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C889-FED9-4BBF-A392-AE7287F66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46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F66F0-5C72-4E42-B5CE-633AC971E155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4C889-FED9-4BBF-A392-AE7287F66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57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v.cz/uploads/RVP_ZV_2016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3.tiff"/><Relationship Id="rId7" Type="http://schemas.openxmlformats.org/officeDocument/2006/relationships/image" Target="../media/image27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10" Type="http://schemas.openxmlformats.org/officeDocument/2006/relationships/image" Target="../media/image30.tiff"/><Relationship Id="rId4" Type="http://schemas.openxmlformats.org/officeDocument/2006/relationships/image" Target="../media/image24.tiff"/><Relationship Id="rId9" Type="http://schemas.openxmlformats.org/officeDocument/2006/relationships/image" Target="../media/image2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Comic Sans MS" panose="030F0702030302020204" pitchFamily="66" charset="0"/>
              </a:rPr>
              <a:t>Husitství – zapovězené téma?</a:t>
            </a:r>
            <a:endParaRPr lang="cs-CZ" sz="4800" dirty="0"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latin typeface="Comic Sans MS" panose="030F0702030302020204" pitchFamily="66" charset="0"/>
              </a:rPr>
              <a:t>S</a:t>
            </a:r>
            <a:r>
              <a:rPr lang="cs-CZ" b="1" dirty="0" smtClean="0">
                <a:latin typeface="Comic Sans MS" panose="030F0702030302020204" pitchFamily="66" charset="0"/>
              </a:rPr>
              <a:t>lasti </a:t>
            </a:r>
            <a:r>
              <a:rPr lang="cs-CZ" b="1" dirty="0">
                <a:latin typeface="Comic Sans MS" panose="030F0702030302020204" pitchFamily="66" charset="0"/>
              </a:rPr>
              <a:t>a strasti muzejního </a:t>
            </a:r>
            <a:r>
              <a:rPr lang="cs-CZ" b="1" dirty="0" err="1">
                <a:latin typeface="Comic Sans MS" panose="030F0702030302020204" pitchFamily="66" charset="0"/>
              </a:rPr>
              <a:t>edukátora</a:t>
            </a:r>
            <a:endParaRPr lang="cs-CZ" dirty="0" smtClean="0">
              <a:effectLst/>
              <a:latin typeface="Comic Sans MS" panose="030F0702030302020204" pitchFamily="66" charset="0"/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5" y="4203357"/>
            <a:ext cx="2631989" cy="26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4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6077" y="930876"/>
            <a:ext cx="9218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anose="030F0702030302020204" pitchFamily="66" charset="0"/>
              </a:rPr>
              <a:t>EDUTAINMENT – výraz, který vznikl spojením anglických slov </a:t>
            </a:r>
            <a:r>
              <a:rPr lang="cs-CZ" sz="3200" dirty="0" err="1" smtClean="0">
                <a:latin typeface="Comic Sans MS" panose="030F0702030302020204" pitchFamily="66" charset="0"/>
              </a:rPr>
              <a:t>education</a:t>
            </a:r>
            <a:r>
              <a:rPr lang="cs-CZ" sz="3200" dirty="0" smtClean="0">
                <a:latin typeface="Comic Sans MS" panose="030F0702030302020204" pitchFamily="66" charset="0"/>
              </a:rPr>
              <a:t> a </a:t>
            </a:r>
            <a:r>
              <a:rPr lang="cs-CZ" sz="3200" dirty="0" err="1" smtClean="0">
                <a:latin typeface="Comic Sans MS" panose="030F0702030302020204" pitchFamily="66" charset="0"/>
              </a:rPr>
              <a:t>entertainment</a:t>
            </a:r>
            <a:r>
              <a:rPr lang="cs-CZ" sz="3200" dirty="0" smtClean="0">
                <a:latin typeface="Comic Sans MS" panose="030F0702030302020204" pitchFamily="66" charset="0"/>
              </a:rPr>
              <a:t>.</a:t>
            </a:r>
            <a:endParaRPr lang="cs-CZ" sz="3200" dirty="0"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 rot="19248796">
            <a:off x="2702011" y="1268628"/>
            <a:ext cx="406949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Comic Sans MS" panose="030F0702030302020204" pitchFamily="66" charset="0"/>
              </a:rPr>
              <a:t>ŠKOLA HROU?</a:t>
            </a:r>
            <a:endParaRPr lang="cs-CZ" sz="4000" b="1" dirty="0">
              <a:latin typeface="Comic Sans MS" panose="030F0702030302020204" pitchFamily="66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912" y="747108"/>
            <a:ext cx="1691658" cy="191371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26078" y="3459892"/>
            <a:ext cx="19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anose="030F0702030302020204" pitchFamily="66" charset="0"/>
              </a:rPr>
              <a:t>PENÍZE</a:t>
            </a:r>
            <a:endParaRPr lang="cs-CZ" sz="3200" dirty="0">
              <a:latin typeface="Comic Sans MS" panose="030F0702030302020204" pitchFamily="66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23" y="3010818"/>
            <a:ext cx="3101546" cy="20676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86" y="2502933"/>
            <a:ext cx="2062034" cy="74691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26077" y="5420497"/>
            <a:ext cx="746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Comic Sans MS" panose="030F0702030302020204" pitchFamily="66" charset="0"/>
              </a:rPr>
              <a:t>MUZEJNÍ EDUKACE            RVP</a:t>
            </a:r>
            <a:endParaRPr lang="cs-CZ" sz="3200" b="1" dirty="0">
              <a:latin typeface="Comic Sans MS" panose="030F0702030302020204" pitchFamily="66" charset="0"/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5333999" y="5596439"/>
            <a:ext cx="914400" cy="23288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94" y="2843196"/>
            <a:ext cx="2306693" cy="173002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57" y="3266491"/>
            <a:ext cx="1603023" cy="106868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4132" y="3619853"/>
            <a:ext cx="977473" cy="8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2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75503" y="856736"/>
            <a:ext cx="107421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mic Sans MS" panose="030F0702030302020204" pitchFamily="66" charset="0"/>
              </a:rPr>
              <a:t>KOMPETENCE K UČENÍ</a:t>
            </a:r>
          </a:p>
          <a:p>
            <a:endParaRPr lang="cs-CZ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Comic Sans MS" panose="030F0702030302020204" pitchFamily="66" charset="0"/>
              </a:rPr>
              <a:t>žák vyhledává </a:t>
            </a:r>
            <a:r>
              <a:rPr lang="cs-CZ" sz="2400" dirty="0">
                <a:latin typeface="Comic Sans MS" panose="030F0702030302020204" pitchFamily="66" charset="0"/>
              </a:rPr>
              <a:t>a </a:t>
            </a:r>
            <a:r>
              <a:rPr lang="cs-CZ" sz="2400" dirty="0" smtClean="0">
                <a:latin typeface="Comic Sans MS" panose="030F0702030302020204" pitchFamily="66" charset="0"/>
              </a:rPr>
              <a:t>třídí informace a </a:t>
            </a:r>
            <a:r>
              <a:rPr lang="cs-CZ" sz="2400" dirty="0">
                <a:latin typeface="Comic Sans MS" panose="030F0702030302020204" pitchFamily="66" charset="0"/>
              </a:rPr>
              <a:t>na základě jejich pochopení, propojení a systematizace je efektivně využívá v procesu učení, tvůrčích činnostech a praktickém </a:t>
            </a:r>
            <a:r>
              <a:rPr lang="cs-CZ" sz="2400" dirty="0" smtClean="0">
                <a:latin typeface="Comic Sans MS" panose="030F0702030302020204" pitchFamily="66" charset="0"/>
              </a:rPr>
              <a:t>životě</a:t>
            </a:r>
          </a:p>
          <a:p>
            <a:pPr marL="342900" indent="-342900">
              <a:buFontTx/>
              <a:buChar char="-"/>
            </a:pPr>
            <a:endParaRPr lang="cs-CZ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Comic Sans MS" panose="030F0702030302020204" pitchFamily="66" charset="0"/>
              </a:rPr>
              <a:t>žák operuje </a:t>
            </a:r>
            <a:r>
              <a:rPr lang="cs-CZ" sz="2400" dirty="0">
                <a:latin typeface="Comic Sans MS" panose="030F0702030302020204" pitchFamily="66" charset="0"/>
              </a:rPr>
              <a:t>s obecně užívanými termíny, znaky a symboly, uvádí věci do souvislostí, propojuje do širších celků poznatky z různých vzdělávacích oblastí a na základě toho si vytváří komplexnější pohled na matematické, přírodní, společenské a kulturní </a:t>
            </a:r>
            <a:r>
              <a:rPr lang="cs-CZ" sz="2400" dirty="0" smtClean="0">
                <a:latin typeface="Comic Sans MS" panose="030F0702030302020204" pitchFamily="66" charset="0"/>
              </a:rPr>
              <a:t>jevy</a:t>
            </a:r>
          </a:p>
          <a:p>
            <a:pPr marL="342900" indent="-342900">
              <a:buFontTx/>
              <a:buChar char="-"/>
            </a:pPr>
            <a:endParaRPr lang="cs-CZ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Comic Sans MS" panose="030F0702030302020204" pitchFamily="66" charset="0"/>
              </a:rPr>
              <a:t>žák samostatně </a:t>
            </a:r>
            <a:r>
              <a:rPr lang="cs-CZ" sz="2400" dirty="0">
                <a:latin typeface="Comic Sans MS" panose="030F0702030302020204" pitchFamily="66" charset="0"/>
              </a:rPr>
              <a:t>pozoruje a </a:t>
            </a:r>
            <a:r>
              <a:rPr lang="cs-CZ" sz="2400" dirty="0" smtClean="0">
                <a:latin typeface="Comic Sans MS" panose="030F0702030302020204" pitchFamily="66" charset="0"/>
              </a:rPr>
              <a:t>experimentuje</a:t>
            </a:r>
            <a:r>
              <a:rPr lang="cs-CZ" sz="2400" dirty="0">
                <a:latin typeface="Comic Sans MS" panose="030F0702030302020204" pitchFamily="66" charset="0"/>
              </a:rPr>
              <a:t>, získané výsledky porovnává, kriticky posuzuje a vyvozuje z nich závěry pro využití v budoucnosti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19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00216" y="823784"/>
            <a:ext cx="104867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mic Sans MS" panose="030F0702030302020204" pitchFamily="66" charset="0"/>
              </a:rPr>
              <a:t>KOMPETENCE KOMUNIKATIVNÍ</a:t>
            </a:r>
          </a:p>
          <a:p>
            <a:endParaRPr lang="cs-CZ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cs-CZ" sz="2400" dirty="0" smtClean="0">
                <a:latin typeface="Comic Sans MS" panose="030F0702030302020204" pitchFamily="66" charset="0"/>
              </a:rPr>
              <a:t>žák rozumí </a:t>
            </a:r>
            <a:r>
              <a:rPr lang="cs-CZ" sz="2400" dirty="0">
                <a:latin typeface="Comic Sans MS" panose="030F0702030302020204" pitchFamily="66" charset="0"/>
              </a:rPr>
              <a:t>různým typům textů a záznamů, obrazových materiálů, běžně užívaných gest, zvuků a jiných informačních a komunikačních prostředků, přemýšlí o nich, reaguje na ně a tvořivě je využívá ke svému rozvoji a k aktivnímu zapojení se do společenského </a:t>
            </a:r>
            <a:r>
              <a:rPr lang="cs-CZ" sz="2400" dirty="0" smtClean="0">
                <a:latin typeface="Comic Sans MS" panose="030F0702030302020204" pitchFamily="66" charset="0"/>
              </a:rPr>
              <a:t>dění</a:t>
            </a:r>
          </a:p>
          <a:p>
            <a:pPr marL="285750" indent="-285750">
              <a:buFontTx/>
              <a:buChar char="-"/>
            </a:pPr>
            <a:endParaRPr lang="cs-CZ" sz="2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cs-CZ" sz="2400" dirty="0" smtClean="0">
                <a:latin typeface="Comic Sans MS" panose="030F0702030302020204" pitchFamily="66" charset="0"/>
              </a:rPr>
              <a:t>žák využívá </a:t>
            </a:r>
            <a:r>
              <a:rPr lang="cs-CZ" sz="2400" dirty="0">
                <a:latin typeface="Comic Sans MS" panose="030F0702030302020204" pitchFamily="66" charset="0"/>
              </a:rPr>
              <a:t>informační a komunikační prostředky a technologie pro kvalitní a účinnou komunikaci s okolním </a:t>
            </a:r>
            <a:r>
              <a:rPr lang="cs-CZ" sz="2400" dirty="0" smtClean="0">
                <a:latin typeface="Comic Sans MS" panose="030F0702030302020204" pitchFamily="66" charset="0"/>
              </a:rPr>
              <a:t>světem</a:t>
            </a:r>
          </a:p>
          <a:p>
            <a:pPr marL="285750" indent="-285750">
              <a:buFontTx/>
              <a:buChar char="-"/>
            </a:pPr>
            <a:endParaRPr lang="cs-CZ" sz="2400" dirty="0">
              <a:latin typeface="Comic Sans MS" panose="030F0702030302020204" pitchFamily="66" charset="0"/>
            </a:endParaRPr>
          </a:p>
          <a:p>
            <a:r>
              <a:rPr lang="cs-CZ" sz="2400" dirty="0" smtClean="0">
                <a:latin typeface="Comic Sans MS" panose="030F0702030302020204" pitchFamily="66" charset="0"/>
              </a:rPr>
              <a:t>- žák využívá </a:t>
            </a:r>
            <a:r>
              <a:rPr lang="cs-CZ" sz="2400" dirty="0">
                <a:latin typeface="Comic Sans MS" panose="030F0702030302020204" pitchFamily="66" charset="0"/>
              </a:rPr>
              <a:t>získané komunikativní dovednosti k vytváření vztahů </a:t>
            </a:r>
            <a:r>
              <a:rPr lang="cs-CZ" sz="2400" dirty="0" smtClean="0">
                <a:latin typeface="Comic Sans MS" panose="030F0702030302020204" pitchFamily="66" charset="0"/>
              </a:rPr>
              <a:t> </a:t>
            </a:r>
            <a:br>
              <a:rPr lang="cs-CZ" sz="2400" dirty="0" smtClean="0">
                <a:latin typeface="Comic Sans MS" panose="030F0702030302020204" pitchFamily="66" charset="0"/>
              </a:rPr>
            </a:br>
            <a:r>
              <a:rPr lang="cs-CZ" sz="2400" dirty="0" smtClean="0">
                <a:latin typeface="Comic Sans MS" panose="030F0702030302020204" pitchFamily="66" charset="0"/>
              </a:rPr>
              <a:t>  potřebných </a:t>
            </a:r>
            <a:r>
              <a:rPr lang="cs-CZ" sz="2400" dirty="0">
                <a:latin typeface="Comic Sans MS" panose="030F0702030302020204" pitchFamily="66" charset="0"/>
              </a:rPr>
              <a:t>k plnohodnotnému soužití a kvalitní spolupráci s </a:t>
            </a:r>
            <a:r>
              <a:rPr lang="cs-CZ" sz="2400" dirty="0" smtClean="0">
                <a:latin typeface="Comic Sans MS" panose="030F0702030302020204" pitchFamily="66" charset="0"/>
              </a:rPr>
              <a:t>ostatními</a:t>
            </a:r>
            <a:br>
              <a:rPr lang="cs-CZ" sz="2400" dirty="0" smtClean="0">
                <a:latin typeface="Comic Sans MS" panose="030F0702030302020204" pitchFamily="66" charset="0"/>
              </a:rPr>
            </a:br>
            <a:r>
              <a:rPr lang="cs-CZ" sz="2400" dirty="0" smtClean="0">
                <a:latin typeface="Comic Sans MS" panose="030F0702030302020204" pitchFamily="66" charset="0"/>
              </a:rPr>
              <a:t>  lidmi</a:t>
            </a:r>
            <a:endParaRPr lang="cs-CZ" sz="2400" dirty="0">
              <a:latin typeface="Comic Sans MS" panose="030F0702030302020204" pitchFamily="66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7644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18478464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4839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47351" y="691978"/>
            <a:ext cx="10437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latin typeface="Comic Sans MS" panose="030F0702030302020204" pitchFamily="66" charset="0"/>
              </a:rPr>
              <a:t>DĚKUJI ZA POZORNOST</a:t>
            </a:r>
            <a:endParaRPr lang="cs-CZ" sz="7200" b="1" dirty="0">
              <a:latin typeface="Comic Sans MS" panose="030F0702030302020204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15" y="3203735"/>
            <a:ext cx="2561326" cy="270669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15224" y="6174463"/>
            <a:ext cx="112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Comic Sans MS" panose="030F0702030302020204" pitchFamily="66" charset="0"/>
              </a:rPr>
              <a:t>KATEŘINA NIMRICHTROVÁ, HUSITSKÉ MUZEUM V TÁBOŘE</a:t>
            </a:r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2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4689" y="597529"/>
            <a:ext cx="10664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JAGOŠOVÁ</a:t>
            </a:r>
            <a:r>
              <a:rPr lang="cs-CZ" dirty="0"/>
              <a:t>, Lucie, Vladimír JŮVA a Lenka MRÁZOVÁ. Muzejní pedagogika: metodologické a didaktické aspekty muzejní edukace. Brno: </a:t>
            </a:r>
            <a:r>
              <a:rPr lang="cs-CZ" dirty="0" err="1"/>
              <a:t>Paido</a:t>
            </a:r>
            <a:r>
              <a:rPr lang="cs-CZ" dirty="0"/>
              <a:t>, 2010. Kultura a edukace. ISBN 978-80-7315-207-9</a:t>
            </a:r>
          </a:p>
          <a:p>
            <a:endParaRPr lang="cs-CZ" i="1" dirty="0" smtClean="0"/>
          </a:p>
          <a:p>
            <a:r>
              <a:rPr lang="cs-CZ" i="1" dirty="0" smtClean="0"/>
              <a:t>Rámcový </a:t>
            </a:r>
            <a:r>
              <a:rPr lang="cs-CZ" i="1" dirty="0"/>
              <a:t>vzdělávací program pro základní vzdělávání</a:t>
            </a:r>
            <a:r>
              <a:rPr lang="cs-CZ" dirty="0"/>
              <a:t>. Praha: MSMT 2015. Str. 42. </a:t>
            </a:r>
            <a:br>
              <a:rPr lang="cs-CZ" dirty="0"/>
            </a:br>
            <a:r>
              <a:rPr lang="cs-CZ" dirty="0"/>
              <a:t>Dostupné 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www.nuv.cz/uploads/RVP_ZV_2016.pdf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ŠMAHEL, František. </a:t>
            </a:r>
            <a:r>
              <a:rPr lang="cs-CZ" i="1" dirty="0"/>
              <a:t>Husitské Čechy: struktury, procesy, ideje</a:t>
            </a:r>
            <a:r>
              <a:rPr lang="cs-CZ" dirty="0"/>
              <a:t>. Vyd. 1., dopl. Praha: NLN, Nakladatelství Lidové noviny, 2008. Česká historie. ISBN 978-807106-938-6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SMOLÍK, Jan. </a:t>
            </a:r>
            <a:r>
              <a:rPr lang="cs-CZ" i="1" dirty="0" smtClean="0"/>
              <a:t>Husitské pexeso.</a:t>
            </a:r>
          </a:p>
          <a:p>
            <a:endParaRPr lang="cs-CZ" i="1" dirty="0"/>
          </a:p>
          <a:p>
            <a:r>
              <a:rPr lang="cs-CZ" dirty="0" smtClean="0"/>
              <a:t>PRCHLÍK, Zdeněk</a:t>
            </a:r>
            <a:r>
              <a:rPr lang="cs-CZ" i="1" dirty="0" smtClean="0"/>
              <a:t>. Fotografie. </a:t>
            </a:r>
            <a:r>
              <a:rPr lang="cs-CZ" dirty="0" smtClean="0"/>
              <a:t>Husitské muzeum v Táboře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3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3" y="0"/>
            <a:ext cx="2839056" cy="271848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" y="0"/>
            <a:ext cx="2711584" cy="271848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92" y="0"/>
            <a:ext cx="2698579" cy="27184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61" y="0"/>
            <a:ext cx="2734465" cy="27184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3029"/>
            <a:ext cx="2707530" cy="27149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99" y="3373029"/>
            <a:ext cx="2707632" cy="27149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78" y="3373029"/>
            <a:ext cx="2713137" cy="27149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61" y="3373029"/>
            <a:ext cx="2722347" cy="271497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86083" y="2861091"/>
            <a:ext cx="233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omic Sans MS" panose="030F0702030302020204" pitchFamily="66" charset="0"/>
              </a:rPr>
              <a:t>ŽIŽKA</a:t>
            </a:r>
            <a:endParaRPr lang="cs-CZ" b="1" dirty="0">
              <a:latin typeface="Comic Sans MS" panose="030F0702030302020204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333122" y="2861091"/>
            <a:ext cx="233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omic Sans MS" panose="030F0702030302020204" pitchFamily="66" charset="0"/>
              </a:rPr>
              <a:t>ŽIŽKA</a:t>
            </a:r>
            <a:endParaRPr lang="cs-CZ" b="1" dirty="0">
              <a:latin typeface="Comic Sans MS" panose="030F0702030302020204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351262" y="2861091"/>
            <a:ext cx="233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omic Sans MS" panose="030F0702030302020204" pitchFamily="66" charset="0"/>
              </a:rPr>
              <a:t>ŽIŽKA</a:t>
            </a:r>
            <a:endParaRPr lang="cs-CZ" b="1" dirty="0">
              <a:latin typeface="Comic Sans MS" panose="030F0702030302020204" pitchFamily="66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111780" y="2867086"/>
            <a:ext cx="233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omic Sans MS" panose="030F0702030302020204" pitchFamily="66" charset="0"/>
              </a:rPr>
              <a:t>ŽIŽKA</a:t>
            </a:r>
            <a:endParaRPr lang="cs-CZ" b="1" dirty="0">
              <a:latin typeface="Comic Sans MS" panose="030F0702030302020204" pitchFamily="66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93644" y="6253081"/>
            <a:ext cx="233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omic Sans MS" panose="030F0702030302020204" pitchFamily="66" charset="0"/>
              </a:rPr>
              <a:t>ŽIŽKA</a:t>
            </a:r>
            <a:endParaRPr lang="cs-CZ" b="1" dirty="0">
              <a:latin typeface="Comic Sans MS" panose="030F0702030302020204" pitchFamily="66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144960" y="6244843"/>
            <a:ext cx="233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omic Sans MS" panose="030F0702030302020204" pitchFamily="66" charset="0"/>
              </a:rPr>
              <a:t>ŽIŽKA</a:t>
            </a:r>
            <a:endParaRPr lang="cs-CZ" b="1" dirty="0">
              <a:latin typeface="Comic Sans MS" panose="030F0702030302020204" pitchFamily="66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83606" y="6253081"/>
            <a:ext cx="233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omic Sans MS" panose="030F0702030302020204" pitchFamily="66" charset="0"/>
              </a:rPr>
              <a:t>ŽIŽKA</a:t>
            </a:r>
            <a:endParaRPr lang="cs-CZ" b="1" dirty="0">
              <a:latin typeface="Comic Sans MS" panose="030F0702030302020204" pitchFamily="66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129408" y="6253081"/>
            <a:ext cx="233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omic Sans MS" panose="030F0702030302020204" pitchFamily="66" charset="0"/>
              </a:rPr>
              <a:t>ŽIŽKA</a:t>
            </a:r>
            <a:endParaRPr lang="cs-CZ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85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i="1" dirty="0">
                <a:latin typeface="Comic Sans MS" panose="030F0702030302020204" pitchFamily="66" charset="0"/>
              </a:rPr>
              <a:t>České husitství…..se v mnohém ohledu jeví anomálií nejen české, ale i evropské historie</a:t>
            </a:r>
            <a:r>
              <a:rPr lang="cs-CZ" sz="3200" i="1" dirty="0" smtClean="0">
                <a:latin typeface="Comic Sans MS" panose="030F0702030302020204" pitchFamily="66" charset="0"/>
              </a:rPr>
              <a:t>. (Šmahel, 2008)</a:t>
            </a:r>
            <a:endParaRPr lang="cs-CZ" sz="3200" dirty="0">
              <a:latin typeface="Comic Sans MS" panose="030F0702030302020204" pitchFamily="66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50" y="2015134"/>
            <a:ext cx="2865236" cy="392434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79" y="2015132"/>
            <a:ext cx="3034291" cy="39243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47" y="2015132"/>
            <a:ext cx="2770129" cy="392434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72451" y="6153665"/>
            <a:ext cx="2865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omic Sans MS" panose="030F0702030302020204" pitchFamily="66" charset="0"/>
              </a:rPr>
              <a:t>JENSKÝ KODEX</a:t>
            </a:r>
            <a:endParaRPr lang="cs-CZ" sz="1400" dirty="0"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412895" y="6153665"/>
            <a:ext cx="2865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omic Sans MS" panose="030F0702030302020204" pitchFamily="66" charset="0"/>
              </a:rPr>
              <a:t>KAISER SIGISMUND BUCH</a:t>
            </a:r>
            <a:endParaRPr lang="cs-CZ" sz="1400" dirty="0">
              <a:latin typeface="Comic Sans MS" panose="030F0702030302020204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928945" y="6153665"/>
            <a:ext cx="2865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omic Sans MS" panose="030F0702030302020204" pitchFamily="66" charset="0"/>
              </a:rPr>
              <a:t>VÍDEŇSKÝ KODEX</a:t>
            </a:r>
            <a:endParaRPr lang="cs-CZ" sz="1400" dirty="0">
              <a:latin typeface="Comic Sans MS" panose="030F0702030302020204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 rot="19477488">
            <a:off x="1149943" y="3657601"/>
            <a:ext cx="271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BOŽÍ BOJOVNÍCI ?</a:t>
            </a:r>
            <a:endParaRPr lang="cs-CZ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 rot="19477488">
            <a:off x="4178279" y="2438274"/>
            <a:ext cx="2710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VLASTENCI ?</a:t>
            </a:r>
            <a:endParaRPr lang="cs-CZ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 rot="19477488">
            <a:off x="7796327" y="3384063"/>
            <a:ext cx="327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Comic Sans MS" panose="030F0702030302020204" pitchFamily="66" charset="0"/>
              </a:rPr>
              <a:t>LAPKOVÉ A BUŘIČI </a:t>
            </a:r>
            <a:br>
              <a:rPr lang="cs-CZ" sz="1600" b="1" dirty="0" smtClean="0">
                <a:latin typeface="Comic Sans MS" panose="030F0702030302020204" pitchFamily="66" charset="0"/>
              </a:rPr>
            </a:br>
            <a:r>
              <a:rPr lang="cs-CZ" sz="1600" b="1" dirty="0" smtClean="0">
                <a:latin typeface="Comic Sans MS" panose="030F0702030302020204" pitchFamily="66" charset="0"/>
              </a:rPr>
              <a:t>Z HUSÍHO CHLÍVKU ?</a:t>
            </a:r>
            <a:endParaRPr lang="cs-CZ" sz="1600" b="1" dirty="0">
              <a:latin typeface="Comic Sans MS" panose="030F0702030302020204" pitchFamily="66" charset="0"/>
            </a:endParaRPr>
          </a:p>
        </p:txBody>
      </p:sp>
      <p:sp>
        <p:nvSpPr>
          <p:cNvPr id="15" name="Vývojový diagram: spojnice 14"/>
          <p:cNvSpPr/>
          <p:nvPr/>
        </p:nvSpPr>
        <p:spPr>
          <a:xfrm>
            <a:off x="9277238" y="2638329"/>
            <a:ext cx="403654" cy="39541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90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1935" y="494270"/>
            <a:ext cx="1095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>
                <a:latin typeface="Comic Sans MS" panose="030F0702030302020204" pitchFamily="66" charset="0"/>
              </a:rPr>
              <a:t>Kde čerpáme sílu? Kam se se v naději obracíme? Kdo je nám vzorem v dobách zlých, ale i významných a zlomových?</a:t>
            </a:r>
            <a:endParaRPr lang="cs-CZ" sz="3000" dirty="0"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60" y="1718690"/>
            <a:ext cx="7138258" cy="46313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57" y="1718690"/>
            <a:ext cx="7140761" cy="46313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57" y="1718690"/>
            <a:ext cx="7127218" cy="463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22423" y="341216"/>
            <a:ext cx="1182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>
                <a:latin typeface="Comic Sans MS" panose="030F0702030302020204" pitchFamily="66" charset="0"/>
              </a:rPr>
              <a:t>„Přes </a:t>
            </a:r>
            <a:r>
              <a:rPr lang="cs-CZ" b="1" i="1" dirty="0">
                <a:latin typeface="Comic Sans MS" panose="030F0702030302020204" pitchFamily="66" charset="0"/>
              </a:rPr>
              <a:t>všechny proměny husitského mýtu zůstává toto údobí našich dějin bezpochyby dobou mimořádnou, mocnou, která hluboce ovlivnila politický a duchovní vývoj našich </a:t>
            </a:r>
            <a:r>
              <a:rPr lang="cs-CZ" b="1" i="1" dirty="0" smtClean="0">
                <a:latin typeface="Comic Sans MS" panose="030F0702030302020204" pitchFamily="66" charset="0"/>
              </a:rPr>
              <a:t>zemí.“(Petr </a:t>
            </a:r>
            <a:r>
              <a:rPr lang="cs-CZ" b="1" i="1" dirty="0" err="1" smtClean="0">
                <a:latin typeface="Comic Sans MS" panose="030F0702030302020204" pitchFamily="66" charset="0"/>
              </a:rPr>
              <a:t>Čornej</a:t>
            </a:r>
            <a:r>
              <a:rPr lang="cs-CZ" b="1" i="1" dirty="0" smtClean="0">
                <a:latin typeface="Comic Sans MS" panose="030F0702030302020204" pitchFamily="66" charset="0"/>
              </a:rPr>
              <a:t>, 2007)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66" y="1368171"/>
            <a:ext cx="5771895" cy="424955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64066" y="5972961"/>
            <a:ext cx="1033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latin typeface="Comic Sans MS" panose="030F0702030302020204" pitchFamily="66" charset="0"/>
              </a:rPr>
              <a:t>Národní obrození: Hus jako bojovník za národnostní práva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214066" y="1370343"/>
            <a:ext cx="5771895" cy="4253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92" y="1363827"/>
            <a:ext cx="3506598" cy="425390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964267" y="5765800"/>
            <a:ext cx="8170333" cy="82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380067" y="5858933"/>
            <a:ext cx="895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latin typeface="Comic Sans MS" panose="030F0702030302020204" pitchFamily="66" charset="0"/>
              </a:rPr>
              <a:t>Palacký – Husův návrat do historické </a:t>
            </a:r>
            <a:r>
              <a:rPr lang="cs-CZ" b="1" i="1" dirty="0" smtClean="0">
                <a:latin typeface="Comic Sans MS" panose="030F0702030302020204" pitchFamily="66" charset="0"/>
              </a:rPr>
              <a:t>paměti</a:t>
            </a:r>
            <a:br>
              <a:rPr lang="cs-CZ" b="1" i="1" dirty="0" smtClean="0">
                <a:latin typeface="Comic Sans MS" panose="030F0702030302020204" pitchFamily="66" charset="0"/>
              </a:rPr>
            </a:br>
            <a:r>
              <a:rPr lang="cs-CZ" b="1" i="1" dirty="0" smtClean="0">
                <a:latin typeface="Comic Sans MS" panose="030F0702030302020204" pitchFamily="66" charset="0"/>
              </a:rPr>
              <a:t> </a:t>
            </a:r>
            <a:r>
              <a:rPr lang="cs-CZ" b="1" i="1" dirty="0">
                <a:latin typeface="Comic Sans MS" panose="030F0702030302020204" pitchFamily="66" charset="0"/>
              </a:rPr>
              <a:t>Hus jako liberál, zastánce ideálů svobody, ideál mravních </a:t>
            </a:r>
            <a:r>
              <a:rPr lang="cs-CZ" b="1" i="1" dirty="0" smtClean="0">
                <a:latin typeface="Comic Sans MS" panose="030F0702030302020204" pitchFamily="66" charset="0"/>
              </a:rPr>
              <a:t>zásad.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278467" y="5624245"/>
            <a:ext cx="9313333" cy="1149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607732" y="5858934"/>
            <a:ext cx="690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latin typeface="Comic Sans MS" panose="030F0702030302020204" pitchFamily="66" charset="0"/>
              </a:rPr>
              <a:t>Husitská tradice mezi jednotkami československých legií</a:t>
            </a:r>
            <a:endParaRPr lang="cs-CZ" dirty="0">
              <a:latin typeface="Comic Sans MS" panose="030F0702030302020204" pitchFamily="66" charset="0"/>
            </a:endParaRPr>
          </a:p>
          <a:p>
            <a:pPr algn="ctr"/>
            <a:endParaRPr lang="cs-CZ" dirty="0">
              <a:latin typeface="Comic Sans MS" panose="030F0702030302020204" pitchFamily="66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24" y="1321560"/>
            <a:ext cx="5808133" cy="4261717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3125324" y="1321560"/>
            <a:ext cx="5808133" cy="4302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607732" y="5809990"/>
            <a:ext cx="6900335" cy="532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37" y="1712542"/>
            <a:ext cx="3297192" cy="2847203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2607732" y="4843849"/>
            <a:ext cx="658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Comic Sans MS" panose="030F0702030302020204" pitchFamily="66" charset="0"/>
              </a:rPr>
              <a:t>Tomáš Garrigue Masaryk: Tábor je náš program!</a:t>
            </a:r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2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89686" y="543697"/>
            <a:ext cx="10132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Comic Sans MS" panose="030F0702030302020204" pitchFamily="66" charset="0"/>
              </a:rPr>
              <a:t>Husitství ve spárech propagandy</a:t>
            </a:r>
            <a:endParaRPr lang="cs-CZ" sz="3200" dirty="0"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83" y="1493365"/>
            <a:ext cx="8130746" cy="382214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814383" y="5561467"/>
            <a:ext cx="8130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>
                <a:latin typeface="Comic Sans MS" panose="030F0702030302020204" pitchFamily="66" charset="0"/>
              </a:rPr>
              <a:t>Mussolini: Hus – muž, který svrhává staré </a:t>
            </a:r>
            <a:r>
              <a:rPr lang="cs-CZ" sz="2400" b="1" i="1" dirty="0" smtClean="0">
                <a:latin typeface="Comic Sans MS" panose="030F0702030302020204" pitchFamily="66" charset="0"/>
              </a:rPr>
              <a:t/>
            </a:r>
            <a:br>
              <a:rPr lang="cs-CZ" sz="2400" b="1" i="1" dirty="0" smtClean="0">
                <a:latin typeface="Comic Sans MS" panose="030F0702030302020204" pitchFamily="66" charset="0"/>
              </a:rPr>
            </a:br>
            <a:r>
              <a:rPr lang="cs-CZ" sz="2400" b="1" i="1" dirty="0" smtClean="0">
                <a:latin typeface="Comic Sans MS" panose="030F0702030302020204" pitchFamily="66" charset="0"/>
              </a:rPr>
              <a:t>pořádky </a:t>
            </a:r>
            <a:r>
              <a:rPr lang="cs-CZ" sz="2400" b="1" i="1" dirty="0">
                <a:latin typeface="Comic Sans MS" panose="030F0702030302020204" pitchFamily="66" charset="0"/>
              </a:rPr>
              <a:t>a odhaluje proradnost církve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90583" y="1374429"/>
            <a:ext cx="8328454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286458" y="5499413"/>
            <a:ext cx="6928022" cy="906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56" y="1553135"/>
            <a:ext cx="5334000" cy="37623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87610" y="5675607"/>
            <a:ext cx="853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latin typeface="Comic Sans MS" panose="030F0702030302020204" pitchFamily="66" charset="0"/>
              </a:rPr>
              <a:t>Zkreslení Husova odkazu prostřednictvím komunistické propagandy: </a:t>
            </a:r>
            <a:r>
              <a:rPr lang="cs-CZ" b="1" i="1" dirty="0" smtClean="0">
                <a:latin typeface="Comic Sans MS" panose="030F0702030302020204" pitchFamily="66" charset="0"/>
              </a:rPr>
              <a:t/>
            </a:r>
            <a:br>
              <a:rPr lang="cs-CZ" b="1" i="1" dirty="0" smtClean="0">
                <a:latin typeface="Comic Sans MS" panose="030F0702030302020204" pitchFamily="66" charset="0"/>
              </a:rPr>
            </a:br>
            <a:r>
              <a:rPr lang="cs-CZ" sz="1600" b="1" i="1" dirty="0" smtClean="0">
                <a:latin typeface="Comic Sans MS" panose="030F0702030302020204" pitchFamily="66" charset="0"/>
              </a:rPr>
              <a:t>Hus </a:t>
            </a:r>
            <a:r>
              <a:rPr lang="cs-CZ" sz="1600" b="1" i="1" dirty="0">
                <a:latin typeface="Comic Sans MS" panose="030F0702030302020204" pitchFamily="66" charset="0"/>
              </a:rPr>
              <a:t>– revolucionář a kritik feudálního řádu, bojovník za třídní </a:t>
            </a:r>
            <a:r>
              <a:rPr lang="cs-CZ" sz="1600" b="1" i="1" dirty="0" smtClean="0">
                <a:latin typeface="Comic Sans MS" panose="030F0702030302020204" pitchFamily="66" charset="0"/>
              </a:rPr>
              <a:t>rovnoprávnost.</a:t>
            </a:r>
            <a:endParaRPr lang="cs-CZ" sz="1600" dirty="0">
              <a:latin typeface="Comic Sans MS" panose="030F0702030302020204" pitchFamily="66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081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5459" y="444843"/>
            <a:ext cx="1084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anose="030F0702030302020204" pitchFamily="66" charset="0"/>
              </a:rPr>
              <a:t>A husitství může být koneckonců i zábava</a:t>
            </a:r>
            <a:endParaRPr lang="cs-CZ" sz="4000" dirty="0"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9" y="1311875"/>
            <a:ext cx="1334447" cy="133444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81" y="2932583"/>
            <a:ext cx="1334447" cy="13344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58" y="4597362"/>
            <a:ext cx="1334529" cy="13345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40" y="1311874"/>
            <a:ext cx="1334447" cy="13344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1311873"/>
            <a:ext cx="1334447" cy="133444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9" y="2932669"/>
            <a:ext cx="1334531" cy="133453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07" y="2932584"/>
            <a:ext cx="1334531" cy="133453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58" y="2932584"/>
            <a:ext cx="1334531" cy="133453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057" y="4603706"/>
            <a:ext cx="1334447" cy="133444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2932669"/>
            <a:ext cx="1334447" cy="133444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058" y="1311873"/>
            <a:ext cx="1334447" cy="133444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056" y="2932584"/>
            <a:ext cx="1334447" cy="133444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9" y="4597363"/>
            <a:ext cx="1334447" cy="133444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35" y="1311872"/>
            <a:ext cx="1334447" cy="1334447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81" y="1311872"/>
            <a:ext cx="1334447" cy="1334447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39" y="4597361"/>
            <a:ext cx="1334447" cy="1334447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8" y="4597361"/>
            <a:ext cx="1334447" cy="1334447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36" y="4597362"/>
            <a:ext cx="1334447" cy="1334447"/>
          </a:xfrm>
          <a:prstGeom prst="rect">
            <a:avLst/>
          </a:prstGeom>
        </p:spPr>
      </p:pic>
      <p:sp>
        <p:nvSpPr>
          <p:cNvPr id="23" name="Veselý obličej 22"/>
          <p:cNvSpPr/>
          <p:nvPr/>
        </p:nvSpPr>
        <p:spPr>
          <a:xfrm>
            <a:off x="8023654" y="3089189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eselý obličej 23"/>
          <p:cNvSpPr/>
          <p:nvPr/>
        </p:nvSpPr>
        <p:spPr>
          <a:xfrm>
            <a:off x="9708292" y="4765589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eselý obličej 24"/>
          <p:cNvSpPr/>
          <p:nvPr/>
        </p:nvSpPr>
        <p:spPr>
          <a:xfrm>
            <a:off x="6257599" y="3076832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eselý obličej 25"/>
          <p:cNvSpPr/>
          <p:nvPr/>
        </p:nvSpPr>
        <p:spPr>
          <a:xfrm>
            <a:off x="2868305" y="3076832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eselý obličej 26"/>
          <p:cNvSpPr/>
          <p:nvPr/>
        </p:nvSpPr>
        <p:spPr>
          <a:xfrm>
            <a:off x="9708291" y="3056237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eselý obličej 27"/>
          <p:cNvSpPr/>
          <p:nvPr/>
        </p:nvSpPr>
        <p:spPr>
          <a:xfrm>
            <a:off x="9693875" y="1438993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eselý obličej 28"/>
          <p:cNvSpPr/>
          <p:nvPr/>
        </p:nvSpPr>
        <p:spPr>
          <a:xfrm>
            <a:off x="4658935" y="3050226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eselý obličej 29"/>
          <p:cNvSpPr/>
          <p:nvPr/>
        </p:nvSpPr>
        <p:spPr>
          <a:xfrm>
            <a:off x="1070920" y="1438992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eselý obličej 30"/>
          <p:cNvSpPr/>
          <p:nvPr/>
        </p:nvSpPr>
        <p:spPr>
          <a:xfrm>
            <a:off x="4630102" y="4765588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Veselý obličej 32"/>
          <p:cNvSpPr/>
          <p:nvPr/>
        </p:nvSpPr>
        <p:spPr>
          <a:xfrm>
            <a:off x="6389404" y="1434872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eselý obličej 33"/>
          <p:cNvSpPr/>
          <p:nvPr/>
        </p:nvSpPr>
        <p:spPr>
          <a:xfrm>
            <a:off x="8023653" y="4765587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eselý obličej 34"/>
          <p:cNvSpPr/>
          <p:nvPr/>
        </p:nvSpPr>
        <p:spPr>
          <a:xfrm>
            <a:off x="2868304" y="4765586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eselý obličej 35"/>
          <p:cNvSpPr/>
          <p:nvPr/>
        </p:nvSpPr>
        <p:spPr>
          <a:xfrm>
            <a:off x="4630101" y="1430749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eselý obličej 36"/>
          <p:cNvSpPr/>
          <p:nvPr/>
        </p:nvSpPr>
        <p:spPr>
          <a:xfrm>
            <a:off x="6341073" y="4765585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Veselý obličej 37"/>
          <p:cNvSpPr/>
          <p:nvPr/>
        </p:nvSpPr>
        <p:spPr>
          <a:xfrm>
            <a:off x="1101811" y="3076832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eselý obličej 38"/>
          <p:cNvSpPr/>
          <p:nvPr/>
        </p:nvSpPr>
        <p:spPr>
          <a:xfrm>
            <a:off x="8023652" y="1430748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Veselý obličej 39"/>
          <p:cNvSpPr/>
          <p:nvPr/>
        </p:nvSpPr>
        <p:spPr>
          <a:xfrm>
            <a:off x="1101811" y="4736749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eselý obličej 40"/>
          <p:cNvSpPr/>
          <p:nvPr/>
        </p:nvSpPr>
        <p:spPr>
          <a:xfrm>
            <a:off x="2868303" y="1418387"/>
            <a:ext cx="263611" cy="2636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23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67265" y="535459"/>
            <a:ext cx="10808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 smtClean="0">
                <a:latin typeface="Comic Sans MS" panose="030F0702030302020204" pitchFamily="66" charset="0"/>
              </a:rPr>
              <a:t>GDPR</a:t>
            </a:r>
            <a:endParaRPr lang="cs-CZ" sz="9600" dirty="0">
              <a:latin typeface="Comic Sans MS" panose="030F0702030302020204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39114" y="1754659"/>
            <a:ext cx="3402227" cy="235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842952" y="2409567"/>
            <a:ext cx="3402227" cy="235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073081" y="1832919"/>
            <a:ext cx="3402227" cy="235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091513" y="3892026"/>
            <a:ext cx="3402227" cy="235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696464" y="3991232"/>
            <a:ext cx="3402227" cy="235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74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42768" y="955589"/>
            <a:ext cx="954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Comic Sans MS" panose="030F0702030302020204" pitchFamily="66" charset="0"/>
              </a:rPr>
              <a:t>ZKUŠENOST</a:t>
            </a:r>
            <a:endParaRPr lang="cs-CZ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78941" y="1636592"/>
            <a:ext cx="11475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>
                <a:latin typeface="Comic Sans MS" panose="030F0702030302020204" pitchFamily="66" charset="0"/>
              </a:rPr>
              <a:t>Muzejní edukace vytváří pro různé skupiny adresátů mosty k porozumění kultury a současně - v dnešní epoše určité hodnotové krize – nabízí návštěvníkům muzeí účinnou pomoc při hledání uvědomělého a zdůvodněného postoje k dějinám, ke světu i  k sobě samotným</a:t>
            </a:r>
            <a:r>
              <a:rPr lang="cs-CZ" sz="2400" dirty="0">
                <a:latin typeface="Comic Sans MS" panose="030F0702030302020204" pitchFamily="66" charset="0"/>
              </a:rPr>
              <a:t>. (Jagošová, 2010</a:t>
            </a:r>
            <a:r>
              <a:rPr lang="cs-CZ" sz="2400" dirty="0" smtClean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6649" y="3471802"/>
            <a:ext cx="733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latin typeface="Comic Sans MS" panose="030F0702030302020204" pitchFamily="66" charset="0"/>
              </a:rPr>
              <a:t>UKAZOVAT CESTU</a:t>
            </a:r>
            <a:endParaRPr lang="cs-CZ" sz="4800" b="1" dirty="0">
              <a:latin typeface="Comic Sans MS" panose="030F0702030302020204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14335" y="4680046"/>
            <a:ext cx="733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latin typeface="Comic Sans MS" panose="030F0702030302020204" pitchFamily="66" charset="0"/>
              </a:rPr>
              <a:t>CESTA DO MUZEA</a:t>
            </a:r>
            <a:endParaRPr lang="cs-CZ" sz="4800" b="1" dirty="0">
              <a:latin typeface="Comic Sans MS" panose="030F0702030302020204" pitchFamily="66" charset="0"/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8184292" y="3641124"/>
            <a:ext cx="1659924" cy="4860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3080951" y="4855688"/>
            <a:ext cx="1659924" cy="4860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06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1085</TotalTime>
  <Words>418</Words>
  <Application>Microsoft Office PowerPoint</Application>
  <PresentationFormat>Širokoúhlá obrazovka</PresentationFormat>
  <Paragraphs>62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Motiv Office</vt:lpstr>
      <vt:lpstr>Husitství – zapovězené téma?</vt:lpstr>
      <vt:lpstr>Prezentace aplikace PowerPoint</vt:lpstr>
      <vt:lpstr>České husitství…..se v mnohém ohledu jeví anomálií nejen české, ale i evropské historie. (Šmahel, 2008)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Husitství – zapovězené téma?</dc:title>
  <dc:creator>Nimrichtrová Kateřina</dc:creator>
  <cp:lastModifiedBy>Nimrichtrová Kateřina</cp:lastModifiedBy>
  <cp:revision>123</cp:revision>
  <dcterms:created xsi:type="dcterms:W3CDTF">2018-09-21T16:26:55Z</dcterms:created>
  <dcterms:modified xsi:type="dcterms:W3CDTF">2018-09-27T14:12:54Z</dcterms:modified>
</cp:coreProperties>
</file>