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9" r:id="rId6"/>
    <p:sldId id="268" r:id="rId7"/>
    <p:sldId id="260" r:id="rId8"/>
    <p:sldId id="261" r:id="rId9"/>
    <p:sldId id="262" r:id="rId10"/>
    <p:sldId id="265" r:id="rId11"/>
    <p:sldId id="263" r:id="rId12"/>
    <p:sldId id="264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1928-49D5-80B4-1577CEE034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928-49D5-80B4-1577CEE034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928-49D5-80B4-1577CEE034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28-49D5-80B4-1577CEE034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928-49D5-80B4-1577CEE0341B}"/>
              </c:ext>
            </c:extLst>
          </c:dPt>
          <c:dLbls>
            <c:dLbl>
              <c:idx val="0"/>
              <c:layout>
                <c:manualLayout>
                  <c:x val="-0.14361795230299371"/>
                  <c:y val="8.016786013675296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928-49D5-80B4-1577CEE0341B}"/>
                </c:ext>
              </c:extLst>
            </c:dLbl>
            <c:dLbl>
              <c:idx val="1"/>
              <c:layout>
                <c:manualLayout>
                  <c:x val="0.13496744596512336"/>
                  <c:y val="-8.27889914588614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928-49D5-80B4-1577CEE0341B}"/>
                </c:ext>
              </c:extLst>
            </c:dLbl>
            <c:dLbl>
              <c:idx val="2"/>
              <c:layout>
                <c:manualLayout>
                  <c:x val="0.13527611187855437"/>
                  <c:y val="-3.6317092713604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928-49D5-80B4-1577CEE0341B}"/>
                </c:ext>
              </c:extLst>
            </c:dLbl>
            <c:dLbl>
              <c:idx val="3"/>
              <c:layout>
                <c:manualLayout>
                  <c:x val="0.11965782627926035"/>
                  <c:y val="5.950633010473581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639069453498876E-2"/>
                      <c:h val="4.51612278770372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928-49D5-80B4-1577CEE0341B}"/>
                </c:ext>
              </c:extLst>
            </c:dLbl>
            <c:dLbl>
              <c:idx val="4"/>
              <c:layout>
                <c:manualLayout>
                  <c:x val="2.3553462613168707E-2"/>
                  <c:y val="4.793722414681197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928-49D5-80B4-1577CEE034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List1!$A$2:$A$6</c:f>
              <c:strCache>
                <c:ptCount val="5"/>
                <c:pt idx="0">
                  <c:v>Doprava</c:v>
                </c:pt>
                <c:pt idx="1">
                  <c:v>Vstupné</c:v>
                </c:pt>
                <c:pt idx="2">
                  <c:v> Jídlo (pouze vícedenní akce)</c:v>
                </c:pt>
                <c:pt idx="3">
                  <c:v>Ubytování (internát+hostel)</c:v>
                </c:pt>
                <c:pt idx="4">
                  <c:v> Cestovní náhrady pedagogové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120000</c:v>
                </c:pt>
                <c:pt idx="1">
                  <c:v>41500</c:v>
                </c:pt>
                <c:pt idx="2">
                  <c:v>15000</c:v>
                </c:pt>
                <c:pt idx="3">
                  <c:v>58000</c:v>
                </c:pt>
                <c:pt idx="4">
                  <c:v>5500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8-49D5-80B4-1577CEE0341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8A8FCF-9537-43F0-AF37-28D3685480BE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41109C-5E27-4483-831E-982BB93D2D2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86751" y="5085184"/>
            <a:ext cx="5637010" cy="882119"/>
          </a:xfrm>
        </p:spPr>
        <p:txBody>
          <a:bodyPr/>
          <a:lstStyle/>
          <a:p>
            <a:pPr algn="ctr"/>
            <a:r>
              <a:rPr lang="cs-CZ" dirty="0" smtClean="0"/>
              <a:t>Mgr. Tomáš Navrátil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060848"/>
            <a:ext cx="7175351" cy="2864609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2400" dirty="0"/>
              <a:t>REFLEXE POKUSNÉHO OVĚŘOVÁNÍ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„VZDĚLÁVACÍ PROGRAMY PAMĚŤOVÝCH INSTITUCÍ DO ŠKOL</a:t>
            </a:r>
            <a:r>
              <a:rPr lang="cs-CZ" sz="2400" dirty="0" smtClean="0"/>
              <a:t>“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3600" dirty="0" smtClean="0"/>
              <a:t>ZŠ a MŠ Bělotín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81374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55576" y="476672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ČJS-5-4-03</a:t>
            </a:r>
            <a:r>
              <a:rPr lang="cs-CZ" dirty="0"/>
              <a:t> zkoumá základní společenstva ve vybraných lokalitách regionů, zdůvodní podstatné vzájemné vztahy mezi organismy a nachází shody a rozdíly v přizpůsobení organismů prostředí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Moravské zemské muzeum – Biskupský dvůr – Fauna Moravy pro nejmenší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ČJS-5-5-01</a:t>
            </a:r>
            <a:r>
              <a:rPr lang="cs-CZ" dirty="0"/>
              <a:t> využívá poznatků o lidském těle k vysvětlení základních funkcí jednotlivých orgánových soustav a k podpoře vlastního zdravého způsobu života </a:t>
            </a:r>
          </a:p>
          <a:p>
            <a:r>
              <a:rPr lang="cs-CZ" dirty="0">
                <a:solidFill>
                  <a:srgbClr val="FF0000"/>
                </a:solidFill>
              </a:rPr>
              <a:t>Technické muzeum Brno – expozice Kultura nevidomých</a:t>
            </a:r>
            <a:endParaRPr lang="cs-CZ" dirty="0"/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403648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Člověk a jeho svět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274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9760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Člověk a příroda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476672"/>
            <a:ext cx="7272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P-9-1-01 </a:t>
            </a:r>
            <a:r>
              <a:rPr lang="cs-CZ" dirty="0"/>
              <a:t>rozliší základní projevy a podmínky života, orientuje se v daném přehledu vývoje organismů</a:t>
            </a:r>
          </a:p>
          <a:p>
            <a:r>
              <a:rPr lang="cs-CZ" b="1" dirty="0"/>
              <a:t>P-9-1-04</a:t>
            </a:r>
            <a:r>
              <a:rPr lang="cs-CZ" dirty="0"/>
              <a:t> třídí organismy a zařadí vybrané organismy do říší a nižších taxonomických jednotek</a:t>
            </a:r>
          </a:p>
          <a:p>
            <a:r>
              <a:rPr lang="cs-CZ" b="1" dirty="0"/>
              <a:t>P-9-4-01 </a:t>
            </a:r>
            <a:r>
              <a:rPr lang="cs-CZ" dirty="0"/>
              <a:t>porovná základní vnější a vnitřní stavbu vybraných živočichů a vysvětlí funkci jednotlivých orgánů </a:t>
            </a:r>
          </a:p>
          <a:p>
            <a:r>
              <a:rPr lang="cs-CZ" b="1" dirty="0"/>
              <a:t>P-9-4-02 </a:t>
            </a:r>
            <a:r>
              <a:rPr lang="cs-CZ" dirty="0"/>
              <a:t>rozlišuje a porovná jednotlivé skupiny živočichů, určuje vybrané živočichy, zařazuje je do hlavních taxonomických skupin </a:t>
            </a:r>
          </a:p>
          <a:p>
            <a:r>
              <a:rPr lang="cs-CZ" b="1" dirty="0"/>
              <a:t>P-9-4-04</a:t>
            </a:r>
            <a:r>
              <a:rPr lang="cs-CZ" dirty="0"/>
              <a:t> zhodnotí význam živočichů v přírodě i pro člověka; uplatňuje zásady bezpečného chování ve styku se živočichy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Praha – Národní muzeum </a:t>
            </a:r>
            <a:r>
              <a:rPr lang="cs-CZ" dirty="0" smtClean="0">
                <a:solidFill>
                  <a:srgbClr val="FF0000"/>
                </a:solidFill>
              </a:rPr>
              <a:t>– Archa </a:t>
            </a:r>
            <a:r>
              <a:rPr lang="cs-CZ" dirty="0" err="1">
                <a:solidFill>
                  <a:srgbClr val="FF0000"/>
                </a:solidFill>
              </a:rPr>
              <a:t>Noemova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P-9-6-02 </a:t>
            </a:r>
            <a:r>
              <a:rPr lang="cs-CZ" dirty="0"/>
              <a:t>rozpozná podle charakteristických vlastností vybrané nerosty a horniny s použitím určovacích pomůcek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Moravské zemské muzeum – Biskupský dvůr – Svět nerostů a hornin, jejich význam pro člověka</a:t>
            </a:r>
            <a:endParaRPr lang="cs-CZ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60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Člověk a příroda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273225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F-9-2-06</a:t>
            </a:r>
            <a:r>
              <a:rPr lang="cs-CZ" dirty="0"/>
              <a:t> aplikuje poznatky o otáčivých účincích síly při řešení praktických problémů</a:t>
            </a:r>
          </a:p>
          <a:p>
            <a:r>
              <a:rPr lang="cs-CZ" b="1" dirty="0"/>
              <a:t>F-9-3-01</a:t>
            </a:r>
            <a:r>
              <a:rPr lang="cs-CZ" dirty="0"/>
              <a:t> využívá poznatky o zákonitostech tlaku v klidných tekutinách pro řešení konkrétních praktických problémů </a:t>
            </a:r>
          </a:p>
          <a:p>
            <a:r>
              <a:rPr lang="cs-CZ" b="1" dirty="0"/>
              <a:t>F-9-4-03</a:t>
            </a:r>
            <a:r>
              <a:rPr lang="cs-CZ" dirty="0"/>
              <a:t> využívá poznatky o vzájemných přeměnách různých forem energie a jejich přenosu při řešení konkrétních problémů a úloh</a:t>
            </a:r>
          </a:p>
          <a:p>
            <a:r>
              <a:rPr lang="cs-CZ" b="1" dirty="0"/>
              <a:t>F-9-5-01</a:t>
            </a:r>
            <a:r>
              <a:rPr lang="cs-CZ" dirty="0"/>
              <a:t> rozpozná ve svém okolí zdroje zvuku a kvalitativně analyzuje příhodnost daného prostředí pro šíření zvuku</a:t>
            </a:r>
          </a:p>
          <a:p>
            <a:r>
              <a:rPr lang="cs-CZ" b="1" dirty="0"/>
              <a:t>F-9-6-05</a:t>
            </a:r>
            <a:r>
              <a:rPr lang="cs-CZ" dirty="0"/>
              <a:t> využívá prakticky poznatky o působení magnetického pole na magnet a cívku s proudem a o vlivu změny magnetického pole v okolí cívky na vznik indukovaného napětí v ní</a:t>
            </a:r>
          </a:p>
          <a:p>
            <a:r>
              <a:rPr lang="cs-CZ" b="1" dirty="0"/>
              <a:t>F-9-6-07</a:t>
            </a:r>
            <a:r>
              <a:rPr lang="cs-CZ" dirty="0"/>
              <a:t> využívá zákona o přímočarém šíření světla ve stejnorodém optickém prostředí a zákona odrazu světla při řešení problémů a úloh</a:t>
            </a:r>
          </a:p>
          <a:p>
            <a:r>
              <a:rPr lang="cs-CZ" dirty="0">
                <a:solidFill>
                  <a:srgbClr val="FF0000"/>
                </a:solidFill>
              </a:rPr>
              <a:t>Technické muzeum Brno - Technická dílna</a:t>
            </a:r>
          </a:p>
          <a:p>
            <a:endParaRPr lang="cs-CZ" dirty="0"/>
          </a:p>
          <a:p>
            <a:r>
              <a:rPr lang="cs-CZ" b="1" dirty="0"/>
              <a:t>F-9-4-03</a:t>
            </a:r>
            <a:r>
              <a:rPr lang="cs-CZ" dirty="0"/>
              <a:t> využívá poznatky o vzájemných přeměnách různých forem energie a jejich přenosu při řešení konkrétních problémů a úloh</a:t>
            </a:r>
          </a:p>
          <a:p>
            <a:r>
              <a:rPr lang="cs-CZ" dirty="0">
                <a:solidFill>
                  <a:srgbClr val="FF0000"/>
                </a:solidFill>
              </a:rPr>
              <a:t>Národní technické muzeum Praha – automobily, lokomotivy, letadla</a:t>
            </a:r>
          </a:p>
          <a:p>
            <a:r>
              <a:rPr lang="cs-CZ" dirty="0">
                <a:solidFill>
                  <a:srgbClr val="FF0000"/>
                </a:solidFill>
              </a:rPr>
              <a:t>Technické muzeum Brno – expozice Vodní motory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778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9760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Člověk a svět práce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273225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ČSP-5-1-02</a:t>
            </a:r>
            <a:r>
              <a:rPr lang="cs-CZ" dirty="0"/>
              <a:t> využívá při tvořivých činnostech s různým materiálem prvky lidových tradic</a:t>
            </a:r>
          </a:p>
          <a:p>
            <a:r>
              <a:rPr lang="cs-CZ" b="1" dirty="0"/>
              <a:t>ČSP-9-8-01</a:t>
            </a:r>
            <a:r>
              <a:rPr lang="cs-CZ" dirty="0"/>
              <a:t> orientuje se v pracovních činnostech vybraných profesí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Technické muzeum Brno – expozice Ulička řemesel</a:t>
            </a:r>
          </a:p>
        </p:txBody>
      </p:sp>
    </p:spTree>
    <p:extLst>
      <p:ext uri="{BB962C8B-B14F-4D97-AF65-F5344CB8AC3E}">
        <p14:creationId xmlns:p14="http://schemas.microsoft.com/office/powerpoint/2010/main" val="3335206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9760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Komentáře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273225"/>
            <a:ext cx="72728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Motivovat, Motivovat, Motivovat</a:t>
            </a:r>
          </a:p>
          <a:p>
            <a:r>
              <a:rPr lang="cs-CZ" b="1" dirty="0" smtClean="0"/>
              <a:t>Příprava žáků před návštěvou paměťových institucí v hodinách</a:t>
            </a:r>
          </a:p>
          <a:p>
            <a:endParaRPr lang="cs-CZ" b="1" dirty="0" smtClean="0"/>
          </a:p>
          <a:p>
            <a:r>
              <a:rPr lang="cs-CZ" b="1" dirty="0" smtClean="0"/>
              <a:t>Výlet za odměnu – pro nejaktivnější žáky ZŠ</a:t>
            </a:r>
          </a:p>
          <a:p>
            <a:r>
              <a:rPr lang="cs-CZ" b="1" dirty="0" smtClean="0"/>
              <a:t>(MZM - Budišov, Kralice, Jevišovice z projektu) + prohlídka Třebíč + aquapark z vlastních + prohlídka Znojmo</a:t>
            </a:r>
          </a:p>
          <a:p>
            <a:r>
              <a:rPr lang="cs-CZ" b="1" dirty="0" smtClean="0"/>
              <a:t>Vhodné načasování s učivem – Hrabyně, Tábor, památník Vítkov</a:t>
            </a:r>
          </a:p>
          <a:p>
            <a:endParaRPr lang="cs-CZ" b="1" dirty="0" smtClean="0"/>
          </a:p>
          <a:p>
            <a:r>
              <a:rPr lang="cs-CZ" b="1" dirty="0" smtClean="0"/>
              <a:t>Zajímavé činnosti v paměťových institucích, připravené studijní materiály – pracovní listy, úroveň lektorů – výborní v Táboře, Hrabyni, v NM Arše </a:t>
            </a:r>
            <a:r>
              <a:rPr lang="cs-CZ" b="1" dirty="0" err="1"/>
              <a:t>Noemově</a:t>
            </a:r>
            <a:r>
              <a:rPr lang="cs-CZ" b="1" dirty="0" smtClean="0"/>
              <a:t>, Starém zámku Jevišovice, </a:t>
            </a:r>
          </a:p>
          <a:p>
            <a:r>
              <a:rPr lang="cs-CZ" b="1" dirty="0" smtClean="0"/>
              <a:t>MZM – expozice </a:t>
            </a:r>
            <a:r>
              <a:rPr lang="cs-CZ" b="1" dirty="0" err="1" smtClean="0"/>
              <a:t>Anthropos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Veselá historka se stravováním v Táboře – kouzlo nechtěného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Opravdoví muzejní pedagogové ví, že nestačí </a:t>
            </a:r>
            <a:r>
              <a:rPr lang="cs-CZ" b="1" dirty="0" err="1" smtClean="0">
                <a:solidFill>
                  <a:srgbClr val="FF0000"/>
                </a:solidFill>
              </a:rPr>
              <a:t>odvykládat</a:t>
            </a:r>
            <a:r>
              <a:rPr lang="cs-CZ" b="1" dirty="0" smtClean="0">
                <a:solidFill>
                  <a:srgbClr val="FF0000"/>
                </a:solidFill>
              </a:rPr>
              <a:t> !!!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43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9760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273225"/>
            <a:ext cx="72728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Vyjádření kolegů</a:t>
            </a:r>
          </a:p>
          <a:p>
            <a:pPr algn="ctr"/>
            <a:r>
              <a:rPr lang="cs-CZ" sz="2800" b="1" dirty="0" smtClean="0"/>
              <a:t>Kéž by takových to aktivit mohlo být více!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Co říká můj kamarád o financování?</a:t>
            </a:r>
          </a:p>
          <a:p>
            <a:pPr algn="ctr"/>
            <a:r>
              <a:rPr lang="cs-CZ" sz="2800" b="1" dirty="0" smtClean="0"/>
              <a:t>Cca vycestovaných 400 žáků na 19 akcích.</a:t>
            </a:r>
          </a:p>
          <a:p>
            <a:pPr algn="ctr"/>
            <a:r>
              <a:rPr lang="cs-CZ" sz="2800" b="1" dirty="0" smtClean="0"/>
              <a:t>To je zhruba1600 žáků z našich škol vzdělávaných v paměťových institucích za cca 1.000.000,- Kč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 smtClean="0"/>
              <a:t>Čemu to odpovídá = ?</a:t>
            </a:r>
            <a:endParaRPr lang="cs-CZ" sz="2800" b="1" dirty="0"/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Děkuji za pozornost!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28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5661248"/>
            <a:ext cx="7478217" cy="1143000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/>
              <a:t>Charakteristika ZŠ a </a:t>
            </a:r>
            <a:r>
              <a:rPr lang="cs-CZ" sz="3600" dirty="0" smtClean="0"/>
              <a:t>MŠ Bělotín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476672"/>
            <a:ext cx="640080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Základní škola </a:t>
            </a:r>
            <a:r>
              <a:rPr lang="cs-CZ" dirty="0" smtClean="0"/>
              <a:t>plně organizovaná – 10 tříd (paralelní druhá třída) – 201 žáků</a:t>
            </a:r>
          </a:p>
          <a:p>
            <a:pPr marL="45720" indent="0">
              <a:buNone/>
            </a:pPr>
            <a:r>
              <a:rPr lang="cs-CZ" dirty="0"/>
              <a:t>Školní družina – 4 oddělení – 120 </a:t>
            </a:r>
            <a:r>
              <a:rPr lang="cs-CZ" dirty="0" smtClean="0"/>
              <a:t>dětí</a:t>
            </a:r>
          </a:p>
          <a:p>
            <a:pPr marL="45720" indent="0">
              <a:buNone/>
            </a:pPr>
            <a:r>
              <a:rPr lang="cs-CZ" dirty="0" smtClean="0"/>
              <a:t>Mateřská škola – 4 oddělení – 78 dětí</a:t>
            </a:r>
          </a:p>
          <a:p>
            <a:pPr marL="45720" indent="0">
              <a:buNone/>
            </a:pPr>
            <a:r>
              <a:rPr lang="cs-CZ" dirty="0"/>
              <a:t>Školní jídelna – výdejna v MŠ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Školní družina – 4 oddělení – 120 dětí</a:t>
            </a:r>
          </a:p>
          <a:p>
            <a:pPr marL="45720" indent="0">
              <a:buNone/>
            </a:pPr>
            <a:r>
              <a:rPr lang="cs-CZ" dirty="0" smtClean="0"/>
              <a:t>14 pravidelných zájmových útvarů</a:t>
            </a:r>
          </a:p>
          <a:p>
            <a:pPr marL="45720" indent="0">
              <a:buNone/>
            </a:pPr>
            <a:r>
              <a:rPr lang="cs-CZ" dirty="0" smtClean="0"/>
              <a:t>Školní jídelna formou služby od společnosti </a:t>
            </a:r>
            <a:r>
              <a:rPr lang="cs-CZ" dirty="0" err="1" smtClean="0"/>
              <a:t>Scolarest</a:t>
            </a:r>
            <a:r>
              <a:rPr lang="cs-CZ" dirty="0" smtClean="0"/>
              <a:t> a.s.</a:t>
            </a:r>
          </a:p>
          <a:p>
            <a:pPr marL="45720" indent="0">
              <a:buNone/>
            </a:pPr>
            <a:r>
              <a:rPr lang="cs-CZ" b="1" dirty="0" smtClean="0"/>
              <a:t>Zřizovatel:</a:t>
            </a:r>
          </a:p>
          <a:p>
            <a:pPr marL="45720" indent="0">
              <a:buNone/>
            </a:pPr>
            <a:r>
              <a:rPr lang="cs-CZ" dirty="0" smtClean="0"/>
              <a:t>Obec Bělotín, Olomoucký kraj, okres Přerov</a:t>
            </a:r>
          </a:p>
          <a:p>
            <a:pPr marL="45720" indent="0">
              <a:buNone/>
            </a:pPr>
            <a:r>
              <a:rPr lang="cs-CZ" dirty="0" smtClean="0"/>
              <a:t>Počet obyvatel cca 1850 obyvatel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74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165304"/>
            <a:ext cx="7478217" cy="638944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Návštěvy paměťových institucí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476672"/>
            <a:ext cx="640080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91" y="467262"/>
            <a:ext cx="8627547" cy="544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estiúhelník 3"/>
          <p:cNvSpPr/>
          <p:nvPr/>
        </p:nvSpPr>
        <p:spPr>
          <a:xfrm>
            <a:off x="7502296" y="3717032"/>
            <a:ext cx="144016" cy="144016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02296" y="3861048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BĚLOTÍN</a:t>
            </a:r>
            <a:endParaRPr lang="cs-CZ" b="1" dirty="0"/>
          </a:p>
        </p:txBody>
      </p:sp>
      <p:sp>
        <p:nvSpPr>
          <p:cNvPr id="7" name="Šestiúhelník 6"/>
          <p:cNvSpPr/>
          <p:nvPr/>
        </p:nvSpPr>
        <p:spPr>
          <a:xfrm>
            <a:off x="7512980" y="2956302"/>
            <a:ext cx="144016" cy="144016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452721" y="3036613"/>
            <a:ext cx="867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OPAVA</a:t>
            </a:r>
            <a:endParaRPr lang="cs-CZ" b="1" dirty="0"/>
          </a:p>
        </p:txBody>
      </p:sp>
      <p:sp>
        <p:nvSpPr>
          <p:cNvPr id="9" name="Šestiúhelník 8"/>
          <p:cNvSpPr/>
          <p:nvPr/>
        </p:nvSpPr>
        <p:spPr>
          <a:xfrm>
            <a:off x="3397731" y="4029797"/>
            <a:ext cx="144016" cy="144016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013524" y="4157612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TÁBOR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874921" y="2851947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PRAHA</a:t>
            </a:r>
            <a:endParaRPr lang="cs-CZ" b="1" dirty="0"/>
          </a:p>
        </p:txBody>
      </p:sp>
      <p:sp>
        <p:nvSpPr>
          <p:cNvPr id="12" name="Šestiúhelník 11"/>
          <p:cNvSpPr/>
          <p:nvPr/>
        </p:nvSpPr>
        <p:spPr>
          <a:xfrm>
            <a:off x="3186319" y="2699628"/>
            <a:ext cx="144016" cy="144016"/>
          </a:xfrm>
          <a:prstGeom prst="hexag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estiúhelník 12"/>
          <p:cNvSpPr/>
          <p:nvPr/>
        </p:nvSpPr>
        <p:spPr>
          <a:xfrm>
            <a:off x="5940152" y="4451471"/>
            <a:ext cx="144016" cy="144016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925002" y="4587497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BRNO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518529" y="836712"/>
            <a:ext cx="2373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Opava – 50 km</a:t>
            </a:r>
          </a:p>
          <a:p>
            <a:r>
              <a:rPr lang="cs-CZ" dirty="0" smtClean="0"/>
              <a:t>Brno – 130 km</a:t>
            </a:r>
          </a:p>
          <a:p>
            <a:r>
              <a:rPr lang="cs-CZ" dirty="0" smtClean="0"/>
              <a:t>Tábor – 290 km</a:t>
            </a:r>
          </a:p>
          <a:p>
            <a:r>
              <a:rPr lang="cs-CZ" dirty="0" smtClean="0"/>
              <a:t>Praha – 330 km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46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661248"/>
            <a:ext cx="8712968" cy="1143000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 smtClean="0"/>
              <a:t>Přehled návštěv vzdělávacích institucí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99592" y="476672"/>
            <a:ext cx="792088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12. – 13. </a:t>
            </a:r>
            <a:r>
              <a:rPr lang="cs-CZ" dirty="0" smtClean="0"/>
              <a:t>10. - Tábor + Praha – IV.+VI. třída</a:t>
            </a:r>
          </a:p>
          <a:p>
            <a:pPr marL="45720" indent="0">
              <a:buNone/>
            </a:pPr>
            <a:r>
              <a:rPr lang="cs-CZ" dirty="0"/>
              <a:t>20. 11., 22. 11</a:t>
            </a:r>
            <a:r>
              <a:rPr lang="cs-CZ" dirty="0" smtClean="0"/>
              <a:t>. -  Opava – I.A+I.B, II.+III. třída</a:t>
            </a:r>
          </a:p>
          <a:p>
            <a:pPr marL="45720" indent="0">
              <a:buNone/>
            </a:pPr>
            <a:r>
              <a:rPr lang="cs-CZ" dirty="0" smtClean="0"/>
              <a:t>21. 11. </a:t>
            </a:r>
            <a:r>
              <a:rPr lang="cs-CZ" dirty="0" smtClean="0"/>
              <a:t>– Opava (</a:t>
            </a:r>
            <a:r>
              <a:rPr lang="cs-CZ" dirty="0" smtClean="0"/>
              <a:t>Hrabyně, Darkovičky) – VIII.+IX. </a:t>
            </a:r>
            <a:r>
              <a:rPr lang="cs-CZ" dirty="0"/>
              <a:t>t</a:t>
            </a:r>
            <a:r>
              <a:rPr lang="cs-CZ" dirty="0" smtClean="0"/>
              <a:t>řída</a:t>
            </a:r>
          </a:p>
          <a:p>
            <a:pPr marL="45720" indent="0">
              <a:buNone/>
            </a:pPr>
            <a:r>
              <a:rPr lang="cs-CZ" dirty="0" smtClean="0"/>
              <a:t>21. 11., 28.  11. – Brno – IV.+VI., V.+VII. třída</a:t>
            </a:r>
          </a:p>
          <a:p>
            <a:pPr marL="45720" indent="0">
              <a:buNone/>
            </a:pPr>
            <a:r>
              <a:rPr lang="cs-CZ" dirty="0" smtClean="0"/>
              <a:t>30. 5. – 1. 6. – Praha – </a:t>
            </a:r>
            <a:r>
              <a:rPr lang="cs-CZ" dirty="0"/>
              <a:t>VIII.+IX. t</a:t>
            </a:r>
            <a:r>
              <a:rPr lang="cs-CZ" dirty="0" smtClean="0"/>
              <a:t>řída</a:t>
            </a:r>
          </a:p>
          <a:p>
            <a:pPr marL="45720" indent="0">
              <a:buNone/>
            </a:pPr>
            <a:r>
              <a:rPr lang="cs-CZ" dirty="0" smtClean="0"/>
              <a:t>7. 6. – Brno – II.+III. třída</a:t>
            </a:r>
          </a:p>
          <a:p>
            <a:pPr marL="45720" indent="0">
              <a:buNone/>
            </a:pPr>
            <a:r>
              <a:rPr lang="cs-CZ" dirty="0" smtClean="0"/>
              <a:t>27. 6. – 28. 6. – II.-IX. třída – Budišov, Kralice, Jevišovice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31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978039"/>
              </p:ext>
            </p:extLst>
          </p:nvPr>
        </p:nvGraphicFramePr>
        <p:xfrm>
          <a:off x="539552" y="260648"/>
          <a:ext cx="7920880" cy="5264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68637910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95009733"/>
                    </a:ext>
                  </a:extLst>
                </a:gridCol>
                <a:gridCol w="1435530">
                  <a:extLst>
                    <a:ext uri="{9D8B030D-6E8A-4147-A177-3AD203B41FA5}">
                      <a16:colId xmlns:a16="http://schemas.microsoft.com/office/drawing/2014/main" val="2909607502"/>
                    </a:ext>
                  </a:extLst>
                </a:gridCol>
                <a:gridCol w="1804830">
                  <a:extLst>
                    <a:ext uri="{9D8B030D-6E8A-4147-A177-3AD203B41FA5}">
                      <a16:colId xmlns:a16="http://schemas.microsoft.com/office/drawing/2014/main" val="4084035527"/>
                    </a:ext>
                  </a:extLst>
                </a:gridCol>
              </a:tblGrid>
              <a:tr h="555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Tábor-Praha 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12.10.-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13.10.2017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795 km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31.199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,-Kč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3719"/>
                  </a:ext>
                </a:extLst>
              </a:tr>
              <a:tr h="4526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Opava 20.11.2017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 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4.807,-Kč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574382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Brno 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21.11.2017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 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11.277,-Kč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42303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Darkovičky 21.11.2017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 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6.731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713073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Opava  22.11.2017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 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5.003,-Kč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793683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Brno 28.11.2017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 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10.763,-Kč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1294397"/>
                  </a:ext>
                </a:extLst>
              </a:tr>
              <a:tr h="370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Praha 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30.5-1.6.2018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602 </a:t>
                      </a: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15.599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Kč</a:t>
                      </a:r>
                      <a:endParaRPr lang="cs-CZ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235196"/>
                  </a:ext>
                </a:extLst>
              </a:tr>
              <a:tr h="442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Brno 7.6.2018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 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11.287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Kč</a:t>
                      </a:r>
                      <a:endParaRPr lang="cs-CZ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8464025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Darkovičky 7.6.2018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 km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6.883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Kč</a:t>
                      </a:r>
                      <a:endParaRPr lang="cs-CZ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4852421"/>
                  </a:ext>
                </a:extLst>
              </a:tr>
              <a:tr h="555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Budišov,Kralice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n.O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., Třebíč, Jevišovice, Znojmo,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.-28.6.2018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501 km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16.983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Kč</a:t>
                      </a:r>
                      <a:endParaRPr lang="cs-CZ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9398916"/>
                  </a:ext>
                </a:extLst>
              </a:tr>
              <a:tr h="555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 žáků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3405 km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cca 120.000,-Kč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2636412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190418" y="5877272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sz="3600" dirty="0" smtClean="0"/>
              <a:t>Rozpad financování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9715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89869"/>
              </p:ext>
            </p:extLst>
          </p:nvPr>
        </p:nvGraphicFramePr>
        <p:xfrm>
          <a:off x="251520" y="260648"/>
          <a:ext cx="4464496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118">
                  <a:extLst>
                    <a:ext uri="{9D8B030D-6E8A-4147-A177-3AD203B41FA5}">
                      <a16:colId xmlns:a16="http://schemas.microsoft.com/office/drawing/2014/main" val="2686379108"/>
                    </a:ext>
                  </a:extLst>
                </a:gridCol>
                <a:gridCol w="1847378">
                  <a:extLst>
                    <a:ext uri="{9D8B030D-6E8A-4147-A177-3AD203B41FA5}">
                      <a16:colId xmlns:a16="http://schemas.microsoft.com/office/drawing/2014/main" val="4084035527"/>
                    </a:ext>
                  </a:extLst>
                </a:gridCol>
              </a:tblGrid>
              <a:tr h="8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Doprava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cca 120.000,- Kč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3719"/>
                  </a:ext>
                </a:extLst>
              </a:tr>
              <a:tr h="8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Vstupné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cca 41.500,- 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5743829"/>
                  </a:ext>
                </a:extLst>
              </a:tr>
              <a:tr h="8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Jídlo (pouze vícedenní</a:t>
                      </a:r>
                      <a:r>
                        <a:rPr lang="cs-CZ" sz="1600" baseline="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akce)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cca 15.000,-</a:t>
                      </a:r>
                      <a:r>
                        <a:rPr lang="cs-CZ" sz="2000" b="1" baseline="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Kč</a:t>
                      </a: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4230303"/>
                  </a:ext>
                </a:extLst>
              </a:tr>
              <a:tr h="8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Ubytování (</a:t>
                      </a:r>
                      <a:r>
                        <a:rPr lang="cs-CZ" sz="1600" dirty="0" err="1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internát+hostel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cca</a:t>
                      </a:r>
                      <a:r>
                        <a:rPr lang="cs-CZ" sz="2000" b="1" baseline="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58.000,- 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7130737"/>
                  </a:ext>
                </a:extLst>
              </a:tr>
              <a:tr h="679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6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Cestovní náhrady pedagogové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cca</a:t>
                      </a:r>
                      <a:r>
                        <a:rPr lang="cs-CZ" sz="2000" b="1" baseline="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5.500,- 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7936838"/>
                  </a:ext>
                </a:extLst>
              </a:tr>
              <a:tr h="673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240.000,- Kč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2636412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190418" y="5877272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sz="3600" dirty="0" smtClean="0"/>
              <a:t>Rozpad financování</a:t>
            </a:r>
            <a:endParaRPr lang="cs-CZ" sz="3600" dirty="0"/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373030665"/>
              </p:ext>
            </p:extLst>
          </p:nvPr>
        </p:nvGraphicFramePr>
        <p:xfrm>
          <a:off x="5292080" y="260648"/>
          <a:ext cx="381642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72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661248"/>
            <a:ext cx="871296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Úsporná opatření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99592" y="476672"/>
            <a:ext cx="792088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b="1" dirty="0" smtClean="0"/>
              <a:t>Nejvyšší náklady z celku jsou na dopravu.</a:t>
            </a:r>
          </a:p>
          <a:p>
            <a:pPr marL="502920" indent="-457200">
              <a:buAutoNum type="arabicParenR"/>
            </a:pPr>
            <a:r>
              <a:rPr lang="cs-CZ" dirty="0" smtClean="0"/>
              <a:t>Spojování tříd dle kapacity autobusu</a:t>
            </a:r>
          </a:p>
          <a:p>
            <a:pPr marL="502920" indent="-457200">
              <a:buAutoNum type="arabicParenR"/>
            </a:pPr>
            <a:r>
              <a:rPr lang="cs-CZ" dirty="0" smtClean="0"/>
              <a:t>Prohlídka více muzeí v jednom termínu</a:t>
            </a:r>
          </a:p>
          <a:p>
            <a:pPr marL="45720" indent="0">
              <a:buNone/>
            </a:pPr>
            <a:r>
              <a:rPr lang="cs-CZ" dirty="0" smtClean="0"/>
              <a:t>(Hrabyně + Darkovičky, Technické muzeum Brno + Moravské zemské muzeum, Husitské muzeum Tábor + Národní muzeum Praha, Zámek Budišov + Památník Bible kralické + Starý zámek Jevišovice, Národní technické muzeum + Národní muzeum (</a:t>
            </a:r>
            <a:r>
              <a:rPr lang="cs-CZ" dirty="0" err="1" smtClean="0"/>
              <a:t>Noemova</a:t>
            </a:r>
            <a:r>
              <a:rPr lang="cs-CZ" dirty="0" smtClean="0"/>
              <a:t> archa + Památník Vítkov)</a:t>
            </a:r>
          </a:p>
          <a:p>
            <a:pPr marL="45720" indent="0">
              <a:buNone/>
            </a:pPr>
            <a:r>
              <a:rPr lang="cs-CZ" b="1" dirty="0" smtClean="0"/>
              <a:t>Úspory za ubytování a stravy.</a:t>
            </a:r>
          </a:p>
          <a:p>
            <a:pPr marL="45720" indent="0">
              <a:buNone/>
            </a:pPr>
            <a:r>
              <a:rPr lang="cs-CZ" dirty="0" smtClean="0"/>
              <a:t>Ubytování v internátu střední školy či v hostelu – Tábor, Praha, Třebíč)</a:t>
            </a:r>
          </a:p>
          <a:p>
            <a:pPr marL="45720" indent="0">
              <a:buNone/>
            </a:pPr>
            <a:r>
              <a:rPr lang="cs-CZ" dirty="0" smtClean="0"/>
              <a:t>Stravování školní jídelna či internát – Tábor, Třebíč</a:t>
            </a:r>
            <a:endParaRPr lang="cs-CZ" dirty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2217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Člověk a společnost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476672"/>
            <a:ext cx="72728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D-9-7-01 </a:t>
            </a:r>
            <a:r>
              <a:rPr lang="cs-CZ" dirty="0" smtClean="0"/>
              <a:t>na příkladech demonstruje zneužití techniky ve světových válkách a jeho důsledky</a:t>
            </a:r>
          </a:p>
          <a:p>
            <a:endParaRPr lang="cs-CZ" dirty="0" smtClean="0"/>
          </a:p>
          <a:p>
            <a:r>
              <a:rPr lang="cs-CZ" b="1" dirty="0" smtClean="0"/>
              <a:t>D-9-7-03</a:t>
            </a:r>
            <a:r>
              <a:rPr lang="cs-CZ" dirty="0" smtClean="0"/>
              <a:t> charakterizuje jednotlivé totalitní systémy, příčiny jejich nastolení v širších ekonomických a politických souvislostech a důsledky jejich existence pro svět; rozpozná destruktivní sílu totalitarismu a vypjatého nacionalismu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Praha – Národní muzeum - památník Vítkov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Národní památník II. světové války Hrabyně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Areál čs. opevnění Hlučín-Darkovičky</a:t>
            </a:r>
          </a:p>
          <a:p>
            <a:endParaRPr lang="cs-CZ" dirty="0"/>
          </a:p>
          <a:p>
            <a:r>
              <a:rPr lang="cs-CZ" b="1" dirty="0" smtClean="0"/>
              <a:t>D-9-5-02</a:t>
            </a:r>
            <a:r>
              <a:rPr lang="cs-CZ" dirty="0" smtClean="0"/>
              <a:t> vymezí význam husitské tradice pro český politický a kulturní život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Tábor – Husitské muzeum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Moravské zemské muzeum – památník Bible kralické</a:t>
            </a:r>
          </a:p>
        </p:txBody>
      </p:sp>
    </p:spTree>
    <p:extLst>
      <p:ext uri="{BB962C8B-B14F-4D97-AF65-F5344CB8AC3E}">
        <p14:creationId xmlns:p14="http://schemas.microsoft.com/office/powerpoint/2010/main" val="3658631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55576" y="476672"/>
            <a:ext cx="7272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ČJS-5-3-02 </a:t>
            </a:r>
            <a:r>
              <a:rPr lang="cs-CZ" dirty="0" smtClean="0"/>
              <a:t>využívá archivů, knihoven, sbírek muzeí a galerií jako informačních zdrojů pro pochopení minulosti; zdůvodní základní význam chráněných částí přírody, nemovitých i movitých kulturních památek</a:t>
            </a:r>
            <a:endParaRPr lang="cs-CZ" dirty="0"/>
          </a:p>
          <a:p>
            <a:r>
              <a:rPr lang="cs-CZ" b="1" dirty="0" smtClean="0"/>
              <a:t>ČJS-5-4-03</a:t>
            </a:r>
            <a:r>
              <a:rPr lang="cs-CZ" dirty="0" smtClean="0"/>
              <a:t> zkoumá základní společenstva ve vybraných lokalitách regionů, zdůvodní podstatné vzájemné vztahy mezi organismy a nachází shody a rozdíly v přizpůsobení organismů prostředí</a:t>
            </a:r>
          </a:p>
          <a:p>
            <a:r>
              <a:rPr lang="cs-CZ" b="1" dirty="0" smtClean="0"/>
              <a:t>ČJS-5-4-04</a:t>
            </a:r>
            <a:r>
              <a:rPr lang="cs-CZ" dirty="0" smtClean="0"/>
              <a:t> porovnává na základě pozorování základní projevy života na konkrétních organismech, prakticky třídí organismy do známých skupin, využívá k tomu i jednoduché klíče a atlasy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Slezské muzeum Opava – historická výstavní budova – </a:t>
            </a:r>
            <a:r>
              <a:rPr lang="cs-CZ" dirty="0" err="1" smtClean="0">
                <a:solidFill>
                  <a:srgbClr val="FF0000"/>
                </a:solidFill>
              </a:rPr>
              <a:t>Nej</a:t>
            </a:r>
            <a:r>
              <a:rPr lang="cs-CZ" dirty="0" smtClean="0">
                <a:solidFill>
                  <a:srgbClr val="FF0000"/>
                </a:solidFill>
              </a:rPr>
              <a:t> ze světa zvířat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Moravské zemské muzeum – pavilon </a:t>
            </a:r>
            <a:r>
              <a:rPr lang="cs-CZ" dirty="0" err="1" smtClean="0">
                <a:solidFill>
                  <a:srgbClr val="FF0000"/>
                </a:solidFill>
              </a:rPr>
              <a:t>Anthropos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403648" y="5877272"/>
            <a:ext cx="586443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Člověk a jeho svět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490802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362</TotalTime>
  <Words>1176</Words>
  <Application>Microsoft Office PowerPoint</Application>
  <PresentationFormat>Předvádění na obrazovce (4:3)</PresentationFormat>
  <Paragraphs>187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Cambria</vt:lpstr>
      <vt:lpstr>Georgia</vt:lpstr>
      <vt:lpstr>Times New Roman</vt:lpstr>
      <vt:lpstr>Trebuchet MS</vt:lpstr>
      <vt:lpstr>Aerodynamika</vt:lpstr>
      <vt:lpstr>REFLEXE POKUSNÉHO OVĚŘOVÁNÍ  „VZDĚLÁVACÍ PROGRAMY PAMĚŤOVÝCH INSTITUCÍ DO ŠKOL“  ZŠ a MŠ Bělotín</vt:lpstr>
      <vt:lpstr>Charakteristika ZŠ a MŠ Bělotín </vt:lpstr>
      <vt:lpstr>Návštěvy paměťových institucí</vt:lpstr>
      <vt:lpstr>Přehled návštěv vzdělávacích institucí</vt:lpstr>
      <vt:lpstr>Prezentace aplikace PowerPoint</vt:lpstr>
      <vt:lpstr>Prezentace aplikace PowerPoint</vt:lpstr>
      <vt:lpstr>Úsporná opatření</vt:lpstr>
      <vt:lpstr>Člověk a společnost</vt:lpstr>
      <vt:lpstr>Člověk a jeho svět</vt:lpstr>
      <vt:lpstr>Člověk a jeho svět</vt:lpstr>
      <vt:lpstr>Člověk a příroda</vt:lpstr>
      <vt:lpstr>Člověk a příroda</vt:lpstr>
      <vt:lpstr>Člověk a svět práce</vt:lpstr>
      <vt:lpstr>Komentáře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REFLEXE POKUSNÉHO OVĚŘOVÁNÍ  „VZDĚLÁVACÍ PROGRAMY PAMĚŤOVÝCH INSTITUCÍ DO ŠKOL“  ZŠ a MŠ Bělotín</dc:title>
  <dc:creator>Škola Bělotín</dc:creator>
  <cp:lastModifiedBy>Tomáš Navrátil</cp:lastModifiedBy>
  <cp:revision>16</cp:revision>
  <dcterms:created xsi:type="dcterms:W3CDTF">2018-09-29T09:10:50Z</dcterms:created>
  <dcterms:modified xsi:type="dcterms:W3CDTF">2018-10-03T10:33:16Z</dcterms:modified>
</cp:coreProperties>
</file>